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1"/>
  </p:sldMasterIdLst>
  <p:notesMasterIdLst>
    <p:notesMasterId r:id="rId34"/>
  </p:notesMasterIdLst>
  <p:sldIdLst>
    <p:sldId id="256" r:id="rId2"/>
    <p:sldId id="427" r:id="rId3"/>
    <p:sldId id="430" r:id="rId4"/>
    <p:sldId id="431" r:id="rId5"/>
    <p:sldId id="432" r:id="rId6"/>
    <p:sldId id="433" r:id="rId7"/>
    <p:sldId id="434" r:id="rId8"/>
    <p:sldId id="429" r:id="rId9"/>
    <p:sldId id="418" r:id="rId10"/>
    <p:sldId id="420" r:id="rId11"/>
    <p:sldId id="435" r:id="rId12"/>
    <p:sldId id="454" r:id="rId13"/>
    <p:sldId id="441" r:id="rId14"/>
    <p:sldId id="440" r:id="rId15"/>
    <p:sldId id="455" r:id="rId16"/>
    <p:sldId id="436" r:id="rId17"/>
    <p:sldId id="437" r:id="rId18"/>
    <p:sldId id="438" r:id="rId19"/>
    <p:sldId id="439" r:id="rId20"/>
    <p:sldId id="442" r:id="rId21"/>
    <p:sldId id="443" r:id="rId22"/>
    <p:sldId id="444" r:id="rId23"/>
    <p:sldId id="445" r:id="rId24"/>
    <p:sldId id="446" r:id="rId25"/>
    <p:sldId id="447" r:id="rId26"/>
    <p:sldId id="448" r:id="rId27"/>
    <p:sldId id="456" r:id="rId28"/>
    <p:sldId id="450" r:id="rId29"/>
    <p:sldId id="451" r:id="rId30"/>
    <p:sldId id="457" r:id="rId31"/>
    <p:sldId id="452" r:id="rId32"/>
    <p:sldId id="453" r:id="rId3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564"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cs typeface="Arial" panose="020B0604020202020204" pitchFamily="34" charset="0"/>
              </a:defRPr>
            </a:lvl1pPr>
          </a:lstStyle>
          <a:p>
            <a:pPr>
              <a:defRPr/>
            </a:pPr>
            <a:endParaRPr lang="it-IT" altLang="it-IT"/>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cs typeface="Arial" panose="020B0604020202020204" pitchFamily="34" charset="0"/>
              </a:defRPr>
            </a:lvl1pPr>
          </a:lstStyle>
          <a:p>
            <a:pPr>
              <a:defRPr/>
            </a:pPr>
            <a:endParaRPr lang="it-IT" altLang="it-I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cs typeface="Arial" panose="020B0604020202020204" pitchFamily="34" charset="0"/>
              </a:defRPr>
            </a:lvl1pPr>
          </a:lstStyle>
          <a:p>
            <a:pPr>
              <a:defRPr/>
            </a:pPr>
            <a:endParaRPr lang="it-IT" altLang="it-IT"/>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cs typeface="Arial" panose="020B0604020202020204" pitchFamily="34" charset="0"/>
              </a:defRPr>
            </a:lvl1pPr>
          </a:lstStyle>
          <a:p>
            <a:pPr>
              <a:defRPr/>
            </a:pPr>
            <a:fld id="{6A447CAF-24E5-4C01-822E-CD137CC5ECBA}"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7" name="Date Placeholder 3"/>
          <p:cNvSpPr>
            <a:spLocks noGrp="1"/>
          </p:cNvSpPr>
          <p:nvPr>
            <p:ph type="dt" sz="half" idx="10"/>
          </p:nvPr>
        </p:nvSpPr>
        <p:spPr/>
        <p:txBody>
          <a:bodyPr/>
          <a:lstStyle>
            <a:lvl1pPr>
              <a:defRPr/>
            </a:lvl1pPr>
          </a:lstStyle>
          <a:p>
            <a:fld id="{0296B489-DC31-4A71-8FAD-7614E899ADB3}" type="datetime1">
              <a:rPr lang="it-IT"/>
              <a:pPr/>
              <a:t>25/02/2024</a:t>
            </a:fld>
            <a:endParaRPr lang="it-IT" altLang="it-IT"/>
          </a:p>
        </p:txBody>
      </p:sp>
      <p:sp>
        <p:nvSpPr>
          <p:cNvPr id="8" name="Footer Placeholder 4"/>
          <p:cNvSpPr>
            <a:spLocks noGrp="1"/>
          </p:cNvSpPr>
          <p:nvPr>
            <p:ph type="ftr" sz="quarter" idx="11"/>
          </p:nvPr>
        </p:nvSpPr>
        <p:spPr/>
        <p:txBody>
          <a:bodyPr/>
          <a:lstStyle>
            <a:lvl1pPr>
              <a:defRPr/>
            </a:lvl1pPr>
          </a:lstStyle>
          <a:p>
            <a:endParaRPr lang="it-IT" altLang="it-IT"/>
          </a:p>
        </p:txBody>
      </p:sp>
      <p:sp>
        <p:nvSpPr>
          <p:cNvPr id="9" name="Slide Number Placeholder 5"/>
          <p:cNvSpPr>
            <a:spLocks noGrp="1"/>
          </p:cNvSpPr>
          <p:nvPr>
            <p:ph type="sldNum" sz="quarter" idx="12"/>
          </p:nvPr>
        </p:nvSpPr>
        <p:spPr/>
        <p:txBody>
          <a:bodyPr/>
          <a:lstStyle>
            <a:lvl1pPr>
              <a:defRPr/>
            </a:lvl1pPr>
          </a:lstStyle>
          <a:p>
            <a:pPr>
              <a:defRPr/>
            </a:pPr>
            <a:fld id="{A8FB8F04-34D4-423A-B6D8-29D1E57CD9E6}" type="slidenum">
              <a:rPr lang="it-IT" altLang="it-IT"/>
              <a:pPr>
                <a:defRPr/>
              </a:pPr>
              <a:t>‹N›</a:t>
            </a:fld>
            <a:endParaRPr lang="it-IT" alt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fld id="{70BA7C25-EB6C-4D2B-A97A-D2398D4991A0}" type="datetime1">
              <a:rPr lang="it-IT"/>
              <a:pPr/>
              <a:t>25/02/2024</a:t>
            </a:fld>
            <a:endParaRPr lang="it-IT" altLang="it-IT"/>
          </a:p>
        </p:txBody>
      </p:sp>
      <p:sp>
        <p:nvSpPr>
          <p:cNvPr id="5" name="Footer Placeholder 4"/>
          <p:cNvSpPr>
            <a:spLocks noGrp="1"/>
          </p:cNvSpPr>
          <p:nvPr>
            <p:ph type="ftr" sz="quarter" idx="11"/>
          </p:nvPr>
        </p:nvSpPr>
        <p:spPr/>
        <p:txBody>
          <a:bodyPr/>
          <a:lstStyle>
            <a:lvl1pPr>
              <a:defRPr/>
            </a:lvl1pPr>
          </a:lstStyle>
          <a:p>
            <a:endParaRPr lang="it-IT" altLang="it-IT"/>
          </a:p>
        </p:txBody>
      </p:sp>
      <p:sp>
        <p:nvSpPr>
          <p:cNvPr id="6" name="Slide Number Placeholder 5"/>
          <p:cNvSpPr>
            <a:spLocks noGrp="1"/>
          </p:cNvSpPr>
          <p:nvPr>
            <p:ph type="sldNum" sz="quarter" idx="12"/>
          </p:nvPr>
        </p:nvSpPr>
        <p:spPr/>
        <p:txBody>
          <a:bodyPr/>
          <a:lstStyle>
            <a:lvl1pPr>
              <a:defRPr/>
            </a:lvl1pPr>
          </a:lstStyle>
          <a:p>
            <a:pPr>
              <a:defRPr/>
            </a:pPr>
            <a:fld id="{DEE773E3-14AF-4F30-B076-CB100E7DDFC8}" type="slidenum">
              <a:rPr lang="it-IT" altLang="it-IT"/>
              <a:pPr>
                <a:defRPr/>
              </a:pPr>
              <a:t>‹N›</a:t>
            </a:fld>
            <a:endParaRPr lang="it-IT" alt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 name="Date Placeholder 3"/>
          <p:cNvSpPr>
            <a:spLocks noGrp="1"/>
          </p:cNvSpPr>
          <p:nvPr>
            <p:ph type="dt" sz="half" idx="10"/>
          </p:nvPr>
        </p:nvSpPr>
        <p:spPr/>
        <p:txBody>
          <a:bodyPr/>
          <a:lstStyle>
            <a:lvl1pPr>
              <a:defRPr/>
            </a:lvl1pPr>
          </a:lstStyle>
          <a:p>
            <a:fld id="{32E05E98-4EAF-4AD6-90C5-E9D21F6F424F}" type="datetime1">
              <a:rPr lang="it-IT"/>
              <a:pPr/>
              <a:t>25/02/2024</a:t>
            </a:fld>
            <a:endParaRPr lang="it-IT" altLang="it-IT"/>
          </a:p>
        </p:txBody>
      </p:sp>
      <p:sp>
        <p:nvSpPr>
          <p:cNvPr id="7" name="Footer Placeholder 4"/>
          <p:cNvSpPr>
            <a:spLocks noGrp="1"/>
          </p:cNvSpPr>
          <p:nvPr>
            <p:ph type="ftr" sz="quarter" idx="11"/>
          </p:nvPr>
        </p:nvSpPr>
        <p:spPr/>
        <p:txBody>
          <a:bodyPr/>
          <a:lstStyle>
            <a:lvl1pPr>
              <a:defRPr/>
            </a:lvl1pPr>
          </a:lstStyle>
          <a:p>
            <a:endParaRPr lang="it-IT" altLang="it-IT"/>
          </a:p>
        </p:txBody>
      </p:sp>
      <p:sp>
        <p:nvSpPr>
          <p:cNvPr id="8" name="Slide Number Placeholder 5"/>
          <p:cNvSpPr>
            <a:spLocks noGrp="1"/>
          </p:cNvSpPr>
          <p:nvPr>
            <p:ph type="sldNum" sz="quarter" idx="12"/>
          </p:nvPr>
        </p:nvSpPr>
        <p:spPr/>
        <p:txBody>
          <a:bodyPr/>
          <a:lstStyle>
            <a:lvl1pPr>
              <a:defRPr/>
            </a:lvl1pPr>
          </a:lstStyle>
          <a:p>
            <a:pPr>
              <a:defRPr/>
            </a:pPr>
            <a:fld id="{D4E17FF4-6060-4781-BD61-CD4A86EA0759}" type="slidenum">
              <a:rPr lang="it-IT" altLang="it-IT"/>
              <a:pPr>
                <a:defRPr/>
              </a:pPr>
              <a:t>‹N›</a:t>
            </a:fld>
            <a:endParaRPr lang="it-IT" alt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22325" y="6459538"/>
            <a:ext cx="1854200" cy="365125"/>
          </a:xfrm>
        </p:spPr>
        <p:txBody>
          <a:bodyPr/>
          <a:lstStyle>
            <a:lvl1pPr>
              <a:defRPr/>
            </a:lvl1pPr>
          </a:lstStyle>
          <a:p>
            <a:fld id="{E3F3758D-AC12-4051-ACAD-5BE0FD5521F5}" type="datetime1">
              <a:rPr lang="it-IT"/>
              <a:pPr/>
              <a:t>25/02/2024</a:t>
            </a:fld>
            <a:endParaRPr lang="it-IT" altLang="it-IT"/>
          </a:p>
        </p:txBody>
      </p:sp>
      <p:sp>
        <p:nvSpPr>
          <p:cNvPr id="3" name="Segnaposto piè di pagina 2"/>
          <p:cNvSpPr>
            <a:spLocks noGrp="1"/>
          </p:cNvSpPr>
          <p:nvPr>
            <p:ph type="ftr" sz="quarter" idx="11"/>
          </p:nvPr>
        </p:nvSpPr>
        <p:spPr>
          <a:xfrm>
            <a:off x="2765425" y="6459538"/>
            <a:ext cx="3616325" cy="365125"/>
          </a:xfrm>
        </p:spPr>
        <p:txBody>
          <a:bodyPr/>
          <a:lstStyle>
            <a:lvl1pPr>
              <a:defRPr/>
            </a:lvl1pPr>
          </a:lstStyle>
          <a:p>
            <a:endParaRPr lang="it-IT" altLang="it-IT"/>
          </a:p>
        </p:txBody>
      </p:sp>
      <p:sp>
        <p:nvSpPr>
          <p:cNvPr id="4" name="Segnaposto numero diapositiva 3"/>
          <p:cNvSpPr>
            <a:spLocks noGrp="1"/>
          </p:cNvSpPr>
          <p:nvPr>
            <p:ph type="sldNum" sz="quarter" idx="12"/>
          </p:nvPr>
        </p:nvSpPr>
        <p:spPr>
          <a:xfrm>
            <a:off x="7424738" y="6459538"/>
            <a:ext cx="984250" cy="365125"/>
          </a:xfrm>
        </p:spPr>
        <p:txBody>
          <a:bodyPr/>
          <a:lstStyle>
            <a:lvl1pPr>
              <a:defRPr/>
            </a:lvl1pPr>
          </a:lstStyle>
          <a:p>
            <a:pPr>
              <a:defRPr/>
            </a:pPr>
            <a:fld id="{EAEB8684-92B1-4F56-8B57-ECE2C2014B11}" type="slidenum">
              <a:rPr lang="it-IT" altLang="it-IT"/>
              <a:pPr>
                <a:defRPr/>
              </a:pPr>
              <a:t>‹N›</a:t>
            </a:fld>
            <a:endParaRPr lang="it-IT" alt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fld id="{AA2C8B94-E7FA-43A1-B6DE-2CBF789BC307}" type="datetime1">
              <a:rPr lang="it-IT"/>
              <a:pPr/>
              <a:t>25/02/2024</a:t>
            </a:fld>
            <a:endParaRPr lang="it-IT" altLang="it-IT"/>
          </a:p>
        </p:txBody>
      </p:sp>
      <p:sp>
        <p:nvSpPr>
          <p:cNvPr id="5" name="Footer Placeholder 4"/>
          <p:cNvSpPr>
            <a:spLocks noGrp="1"/>
          </p:cNvSpPr>
          <p:nvPr>
            <p:ph type="ftr" sz="quarter" idx="11"/>
          </p:nvPr>
        </p:nvSpPr>
        <p:spPr/>
        <p:txBody>
          <a:bodyPr/>
          <a:lstStyle>
            <a:lvl1pPr>
              <a:defRPr/>
            </a:lvl1pPr>
          </a:lstStyle>
          <a:p>
            <a:endParaRPr lang="it-IT" altLang="it-IT"/>
          </a:p>
        </p:txBody>
      </p:sp>
      <p:sp>
        <p:nvSpPr>
          <p:cNvPr id="6" name="Slide Number Placeholder 5"/>
          <p:cNvSpPr>
            <a:spLocks noGrp="1"/>
          </p:cNvSpPr>
          <p:nvPr>
            <p:ph type="sldNum" sz="quarter" idx="12"/>
          </p:nvPr>
        </p:nvSpPr>
        <p:spPr/>
        <p:txBody>
          <a:bodyPr/>
          <a:lstStyle>
            <a:lvl1pPr>
              <a:defRPr/>
            </a:lvl1pPr>
          </a:lstStyle>
          <a:p>
            <a:pPr>
              <a:defRPr/>
            </a:pPr>
            <a:fld id="{0764B3D6-6C64-41D1-8B0B-7E1E18657DCF}" type="slidenum">
              <a:rPr lang="it-IT" altLang="it-IT"/>
              <a:pPr>
                <a:defRPr/>
              </a:pPr>
              <a:t>‹N›</a:t>
            </a:fld>
            <a:endParaRPr lang="it-IT" alt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7" name="Date Placeholder 3"/>
          <p:cNvSpPr>
            <a:spLocks noGrp="1"/>
          </p:cNvSpPr>
          <p:nvPr>
            <p:ph type="dt" sz="half" idx="10"/>
          </p:nvPr>
        </p:nvSpPr>
        <p:spPr/>
        <p:txBody>
          <a:bodyPr/>
          <a:lstStyle>
            <a:lvl1pPr>
              <a:defRPr/>
            </a:lvl1pPr>
          </a:lstStyle>
          <a:p>
            <a:fld id="{A8959666-C228-4F87-82F1-6F28B9B83765}" type="datetime1">
              <a:rPr lang="it-IT"/>
              <a:pPr/>
              <a:t>25/02/2024</a:t>
            </a:fld>
            <a:endParaRPr lang="it-IT" altLang="it-IT"/>
          </a:p>
        </p:txBody>
      </p:sp>
      <p:sp>
        <p:nvSpPr>
          <p:cNvPr id="8" name="Footer Placeholder 4"/>
          <p:cNvSpPr>
            <a:spLocks noGrp="1"/>
          </p:cNvSpPr>
          <p:nvPr>
            <p:ph type="ftr" sz="quarter" idx="11"/>
          </p:nvPr>
        </p:nvSpPr>
        <p:spPr/>
        <p:txBody>
          <a:bodyPr/>
          <a:lstStyle>
            <a:lvl1pPr>
              <a:defRPr/>
            </a:lvl1pPr>
          </a:lstStyle>
          <a:p>
            <a:endParaRPr lang="it-IT" altLang="it-IT"/>
          </a:p>
        </p:txBody>
      </p:sp>
      <p:sp>
        <p:nvSpPr>
          <p:cNvPr id="9" name="Slide Number Placeholder 5"/>
          <p:cNvSpPr>
            <a:spLocks noGrp="1"/>
          </p:cNvSpPr>
          <p:nvPr>
            <p:ph type="sldNum" sz="quarter" idx="12"/>
          </p:nvPr>
        </p:nvSpPr>
        <p:spPr/>
        <p:txBody>
          <a:bodyPr/>
          <a:lstStyle>
            <a:lvl1pPr>
              <a:defRPr/>
            </a:lvl1pPr>
          </a:lstStyle>
          <a:p>
            <a:pPr>
              <a:defRPr/>
            </a:pPr>
            <a:fld id="{45D82C0B-0B2F-4537-A506-CE8FC9CB4831}" type="slidenum">
              <a:rPr lang="it-IT" altLang="it-IT"/>
              <a:pPr>
                <a:defRPr/>
              </a:pPr>
              <a:t>‹N›</a:t>
            </a:fld>
            <a:endParaRPr lang="it-IT" alt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3"/>
          <p:cNvSpPr>
            <a:spLocks noGrp="1"/>
          </p:cNvSpPr>
          <p:nvPr>
            <p:ph type="dt" sz="half" idx="10"/>
          </p:nvPr>
        </p:nvSpPr>
        <p:spPr/>
        <p:txBody>
          <a:bodyPr/>
          <a:lstStyle>
            <a:lvl1pPr>
              <a:defRPr/>
            </a:lvl1pPr>
          </a:lstStyle>
          <a:p>
            <a:fld id="{31E8BC6F-B908-4FE0-8A47-004FF01AD26C}" type="datetime1">
              <a:rPr lang="it-IT"/>
              <a:pPr/>
              <a:t>25/02/2024</a:t>
            </a:fld>
            <a:endParaRPr lang="it-IT" altLang="it-IT"/>
          </a:p>
        </p:txBody>
      </p:sp>
      <p:sp>
        <p:nvSpPr>
          <p:cNvPr id="6" name="Footer Placeholder 4"/>
          <p:cNvSpPr>
            <a:spLocks noGrp="1"/>
          </p:cNvSpPr>
          <p:nvPr>
            <p:ph type="ftr" sz="quarter" idx="11"/>
          </p:nvPr>
        </p:nvSpPr>
        <p:spPr/>
        <p:txBody>
          <a:bodyPr/>
          <a:lstStyle>
            <a:lvl1pPr>
              <a:defRPr/>
            </a:lvl1pPr>
          </a:lstStyle>
          <a:p>
            <a:endParaRPr lang="it-IT" altLang="it-IT"/>
          </a:p>
        </p:txBody>
      </p:sp>
      <p:sp>
        <p:nvSpPr>
          <p:cNvPr id="7" name="Slide Number Placeholder 5"/>
          <p:cNvSpPr>
            <a:spLocks noGrp="1"/>
          </p:cNvSpPr>
          <p:nvPr>
            <p:ph type="sldNum" sz="quarter" idx="12"/>
          </p:nvPr>
        </p:nvSpPr>
        <p:spPr/>
        <p:txBody>
          <a:bodyPr/>
          <a:lstStyle>
            <a:lvl1pPr>
              <a:defRPr/>
            </a:lvl1pPr>
          </a:lstStyle>
          <a:p>
            <a:pPr>
              <a:defRPr/>
            </a:pPr>
            <a:fld id="{6D04DD4E-1652-4ECB-A2DD-DD53B9ED6E2B}" type="slidenum">
              <a:rPr lang="it-IT" altLang="it-IT"/>
              <a:pPr>
                <a:defRPr/>
              </a:pPr>
              <a:t>‹N›</a:t>
            </a:fld>
            <a:endParaRPr lang="it-IT" alt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822960" y="2582335"/>
            <a:ext cx="370332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63440" y="2582334"/>
            <a:ext cx="3703320" cy="3286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lvl1pPr>
              <a:defRPr/>
            </a:lvl1pPr>
          </a:lstStyle>
          <a:p>
            <a:fld id="{F86AEBBA-AB4F-4220-801B-5CF8EAEDD176}" type="datetime1">
              <a:rPr lang="it-IT"/>
              <a:pPr/>
              <a:t>25/02/2024</a:t>
            </a:fld>
            <a:endParaRPr lang="it-IT" altLang="it-IT"/>
          </a:p>
        </p:txBody>
      </p:sp>
      <p:sp>
        <p:nvSpPr>
          <p:cNvPr id="8" name="Footer Placeholder 4"/>
          <p:cNvSpPr>
            <a:spLocks noGrp="1"/>
          </p:cNvSpPr>
          <p:nvPr>
            <p:ph type="ftr" sz="quarter" idx="11"/>
          </p:nvPr>
        </p:nvSpPr>
        <p:spPr/>
        <p:txBody>
          <a:bodyPr/>
          <a:lstStyle>
            <a:lvl1pPr>
              <a:defRPr/>
            </a:lvl1pPr>
          </a:lstStyle>
          <a:p>
            <a:endParaRPr lang="it-IT" altLang="it-IT"/>
          </a:p>
        </p:txBody>
      </p:sp>
      <p:sp>
        <p:nvSpPr>
          <p:cNvPr id="9" name="Slide Number Placeholder 5"/>
          <p:cNvSpPr>
            <a:spLocks noGrp="1"/>
          </p:cNvSpPr>
          <p:nvPr>
            <p:ph type="sldNum" sz="quarter" idx="12"/>
          </p:nvPr>
        </p:nvSpPr>
        <p:spPr/>
        <p:txBody>
          <a:bodyPr/>
          <a:lstStyle>
            <a:lvl1pPr>
              <a:defRPr/>
            </a:lvl1pPr>
          </a:lstStyle>
          <a:p>
            <a:pPr>
              <a:defRPr/>
            </a:pPr>
            <a:fld id="{E0AB8A77-0057-4BC5-A7AF-270A3EF65568}" type="slidenum">
              <a:rPr lang="it-IT" altLang="it-IT"/>
              <a:pPr>
                <a:defRPr/>
              </a:pPr>
              <a:t>‹N›</a:t>
            </a:fld>
            <a:endParaRPr lang="it-IT" alt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fld id="{77F88E61-427A-4EEC-AA80-6C4D32D9980B}" type="datetime1">
              <a:rPr lang="it-IT"/>
              <a:pPr/>
              <a:t>25/02/2024</a:t>
            </a:fld>
            <a:endParaRPr lang="it-IT" altLang="it-IT"/>
          </a:p>
        </p:txBody>
      </p:sp>
      <p:sp>
        <p:nvSpPr>
          <p:cNvPr id="4" name="Footer Placeholder 4"/>
          <p:cNvSpPr>
            <a:spLocks noGrp="1"/>
          </p:cNvSpPr>
          <p:nvPr>
            <p:ph type="ftr" sz="quarter" idx="11"/>
          </p:nvPr>
        </p:nvSpPr>
        <p:spPr/>
        <p:txBody>
          <a:bodyPr/>
          <a:lstStyle>
            <a:lvl1pPr>
              <a:defRPr/>
            </a:lvl1pPr>
          </a:lstStyle>
          <a:p>
            <a:endParaRPr lang="it-IT" altLang="it-IT"/>
          </a:p>
        </p:txBody>
      </p:sp>
      <p:sp>
        <p:nvSpPr>
          <p:cNvPr id="5" name="Slide Number Placeholder 5"/>
          <p:cNvSpPr>
            <a:spLocks noGrp="1"/>
          </p:cNvSpPr>
          <p:nvPr>
            <p:ph type="sldNum" sz="quarter" idx="12"/>
          </p:nvPr>
        </p:nvSpPr>
        <p:spPr/>
        <p:txBody>
          <a:bodyPr/>
          <a:lstStyle>
            <a:lvl1pPr>
              <a:defRPr/>
            </a:lvl1pPr>
          </a:lstStyle>
          <a:p>
            <a:pPr>
              <a:defRPr/>
            </a:pPr>
            <a:fld id="{86EB2030-A6D6-4BE4-9991-77D26C0B1BD6}" type="slidenum">
              <a:rPr lang="it-IT" altLang="it-IT"/>
              <a:pPr>
                <a:defRPr/>
              </a:pPr>
              <a:t>‹N›</a:t>
            </a:fld>
            <a:endParaRPr lang="it-IT" alt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4"/>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fld id="{812B9DEA-FA76-4B05-B66E-2F3AFC4C0774}" type="datetime1">
              <a:rPr lang="it-IT"/>
              <a:pPr/>
              <a:t>25/02/2024</a:t>
            </a:fld>
            <a:endParaRPr lang="it-IT" altLang="it-IT"/>
          </a:p>
        </p:txBody>
      </p:sp>
      <p:sp>
        <p:nvSpPr>
          <p:cNvPr id="5" name="Footer Placeholder 7"/>
          <p:cNvSpPr>
            <a:spLocks noGrp="1"/>
          </p:cNvSpPr>
          <p:nvPr>
            <p:ph type="ftr" sz="quarter" idx="11"/>
          </p:nvPr>
        </p:nvSpPr>
        <p:spPr/>
        <p:txBody>
          <a:bodyPr/>
          <a:lstStyle>
            <a:lvl1pPr>
              <a:defRPr/>
            </a:lvl1pPr>
          </a:lstStyle>
          <a:p>
            <a:endParaRPr lang="it-IT" altLang="it-IT"/>
          </a:p>
        </p:txBody>
      </p:sp>
      <p:sp>
        <p:nvSpPr>
          <p:cNvPr id="6" name="Slide Number Placeholder 8"/>
          <p:cNvSpPr>
            <a:spLocks noGrp="1"/>
          </p:cNvSpPr>
          <p:nvPr>
            <p:ph type="sldNum" sz="quarter" idx="12"/>
          </p:nvPr>
        </p:nvSpPr>
        <p:spPr/>
        <p:txBody>
          <a:bodyPr/>
          <a:lstStyle>
            <a:lvl1pPr>
              <a:defRPr/>
            </a:lvl1pPr>
          </a:lstStyle>
          <a:p>
            <a:pPr>
              <a:defRPr/>
            </a:pPr>
            <a:fld id="{9533B2FE-357A-4C55-A2CA-C97F294D2F68}" type="slidenum">
              <a:rPr lang="it-IT" altLang="it-IT"/>
              <a:pPr>
                <a:defRPr/>
              </a:pPr>
              <a:t>‹N›</a:t>
            </a:fld>
            <a:endParaRPr lang="it-IT" alt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Rectangle 7"/>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a:xfrm>
            <a:off x="349250" y="6459538"/>
            <a:ext cx="1963738" cy="365125"/>
          </a:xfrm>
        </p:spPr>
        <p:txBody>
          <a:bodyPr/>
          <a:lstStyle>
            <a:lvl1pPr>
              <a:defRPr/>
            </a:lvl1pPr>
          </a:lstStyle>
          <a:p>
            <a:fld id="{4D0A2C47-779A-47DE-ADA5-F051722BD67E}" type="datetime1">
              <a:rPr lang="it-IT"/>
              <a:pPr/>
              <a:t>25/02/2024</a:t>
            </a:fld>
            <a:endParaRPr lang="it-IT" altLang="it-IT"/>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endParaRPr lang="it-IT" altLang="it-IT"/>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EB07E21B-CC0C-48EC-9EB5-9F192A6E37C3}" type="slidenum">
              <a:rPr lang="it-IT" altLang="it-IT"/>
              <a:pPr>
                <a:defRPr/>
              </a:pPr>
              <a:t>‹N›</a:t>
            </a:fld>
            <a:endParaRPr lang="it-IT" alt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ctangle 7"/>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Date Placeholder 4"/>
          <p:cNvSpPr>
            <a:spLocks noGrp="1"/>
          </p:cNvSpPr>
          <p:nvPr>
            <p:ph type="dt" sz="half" idx="10"/>
          </p:nvPr>
        </p:nvSpPr>
        <p:spPr/>
        <p:txBody>
          <a:bodyPr/>
          <a:lstStyle>
            <a:lvl1pPr>
              <a:defRPr/>
            </a:lvl1pPr>
          </a:lstStyle>
          <a:p>
            <a:fld id="{6FA610E1-9373-4471-8460-2E05F2376A4D}" type="datetime1">
              <a:rPr lang="it-IT"/>
              <a:pPr/>
              <a:t>25/02/2024</a:t>
            </a:fld>
            <a:endParaRPr lang="it-IT" altLang="it-IT"/>
          </a:p>
        </p:txBody>
      </p:sp>
      <p:sp>
        <p:nvSpPr>
          <p:cNvPr id="8" name="Footer Placeholder 5"/>
          <p:cNvSpPr>
            <a:spLocks noGrp="1"/>
          </p:cNvSpPr>
          <p:nvPr>
            <p:ph type="ftr" sz="quarter" idx="11"/>
          </p:nvPr>
        </p:nvSpPr>
        <p:spPr/>
        <p:txBody>
          <a:bodyPr/>
          <a:lstStyle>
            <a:lvl1pPr>
              <a:defRPr/>
            </a:lvl1pPr>
          </a:lstStyle>
          <a:p>
            <a:endParaRPr lang="it-IT" altLang="it-IT"/>
          </a:p>
        </p:txBody>
      </p:sp>
      <p:sp>
        <p:nvSpPr>
          <p:cNvPr id="9" name="Slide Number Placeholder 6"/>
          <p:cNvSpPr>
            <a:spLocks noGrp="1"/>
          </p:cNvSpPr>
          <p:nvPr>
            <p:ph type="sldNum" sz="quarter" idx="12"/>
          </p:nvPr>
        </p:nvSpPr>
        <p:spPr/>
        <p:txBody>
          <a:bodyPr/>
          <a:lstStyle>
            <a:lvl1pPr>
              <a:defRPr/>
            </a:lvl1pPr>
          </a:lstStyle>
          <a:p>
            <a:pPr>
              <a:defRPr/>
            </a:pPr>
            <a:fld id="{F46D7986-390D-4E3C-B748-4946B7062257}" type="slidenum">
              <a:rPr lang="it-IT" altLang="it-IT"/>
              <a:pPr>
                <a:defRPr/>
              </a:pPr>
              <a:t>‹N›</a:t>
            </a:fld>
            <a:endParaRPr lang="it-IT" alt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1029" name="Text Placeholder 2"/>
          <p:cNvSpPr>
            <a:spLocks noGrp="1"/>
          </p:cNvSpPr>
          <p:nvPr>
            <p:ph type="body" idx="1"/>
          </p:nvPr>
        </p:nvSpPr>
        <p:spPr bwMode="auto">
          <a:xfrm>
            <a:off x="822325" y="1846263"/>
            <a:ext cx="75438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Date Placeholder 3"/>
          <p:cNvSpPr>
            <a:spLocks noGrp="1"/>
          </p:cNvSpPr>
          <p:nvPr>
            <p:ph type="dt" sz="half" idx="2"/>
          </p:nvPr>
        </p:nvSpPr>
        <p:spPr>
          <a:xfrm>
            <a:off x="822325" y="6459538"/>
            <a:ext cx="18542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900">
                <a:solidFill>
                  <a:srgbClr val="FFFFFF"/>
                </a:solidFill>
              </a:defRPr>
            </a:lvl1pPr>
          </a:lstStyle>
          <a:p>
            <a:fld id="{5D130392-6C74-48D8-87DB-5527CA43C8E5}" type="datetime1">
              <a:rPr lang="it-IT"/>
              <a:pPr/>
              <a:t>25/02/2024</a:t>
            </a:fld>
            <a:endParaRPr lang="it-IT" altLang="it-IT"/>
          </a:p>
        </p:txBody>
      </p:sp>
      <p:sp>
        <p:nvSpPr>
          <p:cNvPr id="5" name="Footer Placeholder 4"/>
          <p:cNvSpPr>
            <a:spLocks noGrp="1"/>
          </p:cNvSpPr>
          <p:nvPr>
            <p:ph type="ftr" sz="quarter" idx="3"/>
          </p:nvPr>
        </p:nvSpPr>
        <p:spPr>
          <a:xfrm>
            <a:off x="2765425" y="6459538"/>
            <a:ext cx="3616325"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900">
                <a:solidFill>
                  <a:srgbClr val="FFFFFF"/>
                </a:solidFill>
              </a:defRPr>
            </a:lvl1pPr>
          </a:lstStyle>
          <a:p>
            <a:endParaRPr lang="it-IT" altLang="it-IT"/>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eaLnBrk="0" hangingPunct="0">
              <a:defRPr sz="1050">
                <a:solidFill>
                  <a:srgbClr val="FFFFFF"/>
                </a:solidFill>
                <a:cs typeface="Arial" panose="020B0604020202020204" pitchFamily="34" charset="0"/>
              </a:defRPr>
            </a:lvl1pPr>
          </a:lstStyle>
          <a:p>
            <a:pPr>
              <a:defRPr/>
            </a:pPr>
            <a:fld id="{C8860AB7-ED66-4472-B24A-83AF68424823}" type="slidenum">
              <a:rPr lang="it-IT" altLang="it-IT"/>
              <a:pPr>
                <a:defRPr/>
              </a:pPr>
              <a:t>‹N›</a:t>
            </a:fld>
            <a:endParaRPr lang="it-IT" altLang="it-IT"/>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99" r:id="rId1"/>
    <p:sldLayoutId id="2147483797" r:id="rId2"/>
    <p:sldLayoutId id="2147483800" r:id="rId3"/>
    <p:sldLayoutId id="2147483796" r:id="rId4"/>
    <p:sldLayoutId id="2147483795" r:id="rId5"/>
    <p:sldLayoutId id="2147483794" r:id="rId6"/>
    <p:sldLayoutId id="2147483801" r:id="rId7"/>
    <p:sldLayoutId id="2147483802" r:id="rId8"/>
    <p:sldLayoutId id="2147483803" r:id="rId9"/>
    <p:sldLayoutId id="2147483793" r:id="rId10"/>
    <p:sldLayoutId id="2147483804" r:id="rId11"/>
    <p:sldLayoutId id="2147483798" r:id="rId12"/>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itchFamily="34" charset="0"/>
        </a:defRPr>
      </a:lvl2pPr>
      <a:lvl3pPr algn="l" rtl="0" eaLnBrk="0" fontAlgn="base" hangingPunct="0">
        <a:lnSpc>
          <a:spcPct val="85000"/>
        </a:lnSpc>
        <a:spcBef>
          <a:spcPct val="0"/>
        </a:spcBef>
        <a:spcAft>
          <a:spcPct val="0"/>
        </a:spcAft>
        <a:defRPr sz="4800">
          <a:solidFill>
            <a:srgbClr val="404040"/>
          </a:solidFill>
          <a:latin typeface="Calibri Light" pitchFamily="34" charset="0"/>
        </a:defRPr>
      </a:lvl3pPr>
      <a:lvl4pPr algn="l" rtl="0" eaLnBrk="0" fontAlgn="base" hangingPunct="0">
        <a:lnSpc>
          <a:spcPct val="85000"/>
        </a:lnSpc>
        <a:spcBef>
          <a:spcPct val="0"/>
        </a:spcBef>
        <a:spcAft>
          <a:spcPct val="0"/>
        </a:spcAft>
        <a:defRPr sz="4800">
          <a:solidFill>
            <a:srgbClr val="404040"/>
          </a:solidFill>
          <a:latin typeface="Calibri Light" pitchFamily="34" charset="0"/>
        </a:defRPr>
      </a:lvl4pPr>
      <a:lvl5pPr algn="l" rtl="0" eaLnBrk="0" fontAlgn="base" hangingPunct="0">
        <a:lnSpc>
          <a:spcPct val="85000"/>
        </a:lnSpc>
        <a:spcBef>
          <a:spcPct val="0"/>
        </a:spcBef>
        <a:spcAft>
          <a:spcPct val="0"/>
        </a:spcAft>
        <a:defRPr sz="4800">
          <a:solidFill>
            <a:srgbClr val="404040"/>
          </a:solidFill>
          <a:latin typeface="Calibri Light" pitchFamily="34" charset="0"/>
        </a:defRPr>
      </a:lvl5pPr>
      <a:lvl6pPr marL="457200" algn="l" rtl="0" fontAlgn="base">
        <a:lnSpc>
          <a:spcPct val="85000"/>
        </a:lnSpc>
        <a:spcBef>
          <a:spcPct val="0"/>
        </a:spcBef>
        <a:spcAft>
          <a:spcPct val="0"/>
        </a:spcAft>
        <a:defRPr sz="4800">
          <a:solidFill>
            <a:srgbClr val="404040"/>
          </a:solidFill>
          <a:latin typeface="Calibri Light" pitchFamily="34" charset="0"/>
        </a:defRPr>
      </a:lvl6pPr>
      <a:lvl7pPr marL="914400" algn="l" rtl="0" fontAlgn="base">
        <a:lnSpc>
          <a:spcPct val="85000"/>
        </a:lnSpc>
        <a:spcBef>
          <a:spcPct val="0"/>
        </a:spcBef>
        <a:spcAft>
          <a:spcPct val="0"/>
        </a:spcAft>
        <a:defRPr sz="4800">
          <a:solidFill>
            <a:srgbClr val="404040"/>
          </a:solidFill>
          <a:latin typeface="Calibri Light" pitchFamily="34" charset="0"/>
        </a:defRPr>
      </a:lvl7pPr>
      <a:lvl8pPr marL="1371600" algn="l" rtl="0" fontAlgn="base">
        <a:lnSpc>
          <a:spcPct val="85000"/>
        </a:lnSpc>
        <a:spcBef>
          <a:spcPct val="0"/>
        </a:spcBef>
        <a:spcAft>
          <a:spcPct val="0"/>
        </a:spcAft>
        <a:defRPr sz="4800">
          <a:solidFill>
            <a:srgbClr val="404040"/>
          </a:solidFill>
          <a:latin typeface="Calibri Light" pitchFamily="34" charset="0"/>
        </a:defRPr>
      </a:lvl8pPr>
      <a:lvl9pPr marL="1828800" algn="l" rtl="0" fontAlgn="base">
        <a:lnSpc>
          <a:spcPct val="85000"/>
        </a:lnSpc>
        <a:spcBef>
          <a:spcPct val="0"/>
        </a:spcBef>
        <a:spcAft>
          <a:spcPct val="0"/>
        </a:spcAft>
        <a:defRPr sz="4800">
          <a:solidFill>
            <a:srgbClr val="404040"/>
          </a:solidFill>
          <a:latin typeface="Calibri Light"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55650" y="0"/>
            <a:ext cx="7543800" cy="3565525"/>
          </a:xfrm>
        </p:spPr>
        <p:txBody>
          <a:bodyPr wrap="square" numCol="1" anchorCtr="0" compatLnSpc="1">
            <a:prstTxWarp prst="textNoShape">
              <a:avLst/>
            </a:prstTxWarp>
          </a:bodyPr>
          <a:lstStyle/>
          <a:p>
            <a:pPr eaLnBrk="1" hangingPunct="1"/>
            <a:r>
              <a:rPr lang="it-IT" altLang="it-IT" sz="4800" smtClean="0">
                <a:solidFill>
                  <a:srgbClr val="262626"/>
                </a:solidFill>
              </a:rPr>
              <a:t>Michele Graziadei</a:t>
            </a:r>
            <a:br>
              <a:rPr lang="it-IT" altLang="it-IT" sz="4800" smtClean="0">
                <a:solidFill>
                  <a:srgbClr val="262626"/>
                </a:solidFill>
              </a:rPr>
            </a:br>
            <a:r>
              <a:rPr lang="it-IT" altLang="it-IT" sz="3600" smtClean="0">
                <a:solidFill>
                  <a:srgbClr val="262626"/>
                </a:solidFill>
              </a:rPr>
              <a:t>Dipartimento di giurisprudenza</a:t>
            </a:r>
            <a:br>
              <a:rPr lang="it-IT" altLang="it-IT" sz="3600" smtClean="0">
                <a:solidFill>
                  <a:srgbClr val="262626"/>
                </a:solidFill>
              </a:rPr>
            </a:br>
            <a:r>
              <a:rPr lang="it-IT" altLang="it-IT" sz="3600" smtClean="0">
                <a:solidFill>
                  <a:srgbClr val="262626"/>
                </a:solidFill>
              </a:rPr>
              <a:t>Università degli studi di Torino</a:t>
            </a:r>
          </a:p>
        </p:txBody>
      </p:sp>
      <p:sp>
        <p:nvSpPr>
          <p:cNvPr id="4099" name="Rectangle 3"/>
          <p:cNvSpPr>
            <a:spLocks noGrp="1" noChangeArrowheads="1"/>
          </p:cNvSpPr>
          <p:nvPr>
            <p:ph type="subTitle" idx="1"/>
          </p:nvPr>
        </p:nvSpPr>
        <p:spPr>
          <a:xfrm>
            <a:off x="825500" y="4456113"/>
            <a:ext cx="7543800" cy="1143000"/>
          </a:xfrm>
        </p:spPr>
        <p:txBody>
          <a:bodyPr/>
          <a:lstStyle/>
          <a:p>
            <a:pPr eaLnBrk="1" hangingPunct="1">
              <a:lnSpc>
                <a:spcPct val="70000"/>
              </a:lnSpc>
            </a:pPr>
            <a:r>
              <a:rPr lang="it-IT" altLang="it-IT" sz="4800" cap="none" smtClean="0"/>
              <a:t>Il consenso informato nella legge e nella giurisprudenza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297A76F-8CCF-4801-AB53-62D52ADFEADF}" type="slidenum">
              <a:rPr lang="it-IT" altLang="it-IT"/>
              <a:pPr>
                <a:defRPr/>
              </a:pPr>
              <a:t>10</a:t>
            </a:fld>
            <a:endParaRPr lang="it-IT" altLang="it-IT"/>
          </a:p>
        </p:txBody>
      </p:sp>
      <p:sp>
        <p:nvSpPr>
          <p:cNvPr id="2" name="Titolo 1"/>
          <p:cNvSpPr>
            <a:spLocks noGrp="1"/>
          </p:cNvSpPr>
          <p:nvPr>
            <p:ph type="title"/>
          </p:nvPr>
        </p:nvSpPr>
        <p:spPr/>
        <p:txBody>
          <a:bodyPr/>
          <a:lstStyle/>
          <a:p>
            <a:pPr eaLnBrk="1" fontAlgn="auto" hangingPunct="1">
              <a:spcAft>
                <a:spcPts val="0"/>
              </a:spcAft>
              <a:defRPr/>
            </a:pPr>
            <a:r>
              <a:rPr lang="it-IT" dirty="0" smtClean="0">
                <a:solidFill>
                  <a:schemeClr val="tx1">
                    <a:lumMod val="75000"/>
                    <a:lumOff val="25000"/>
                  </a:schemeClr>
                </a:solidFill>
              </a:rPr>
              <a:t>Art. 1 comma 3 l. 2019/2017</a:t>
            </a:r>
            <a:endParaRPr lang="it-IT" dirty="0">
              <a:solidFill>
                <a:schemeClr val="tx1">
                  <a:lumMod val="75000"/>
                  <a:lumOff val="25000"/>
                </a:schemeClr>
              </a:solidFill>
            </a:endParaRPr>
          </a:p>
        </p:txBody>
      </p:sp>
      <p:sp>
        <p:nvSpPr>
          <p:cNvPr id="61442" name="Segnaposto contenuto 2"/>
          <p:cNvSpPr>
            <a:spLocks noGrp="1"/>
          </p:cNvSpPr>
          <p:nvPr>
            <p:ph idx="1"/>
          </p:nvPr>
        </p:nvSpPr>
        <p:spPr/>
        <p:txBody>
          <a:bodyPr/>
          <a:lstStyle/>
          <a:p>
            <a:pPr algn="just" eaLnBrk="1" hangingPunct="1"/>
            <a:endParaRPr lang="it-IT" sz="2400" smtClean="0"/>
          </a:p>
          <a:p>
            <a:pPr algn="just" eaLnBrk="1" hangingPunct="1"/>
            <a:r>
              <a:rPr lang="it-IT" sz="2400" smtClean="0"/>
              <a:t>«Ogni persona ha il </a:t>
            </a:r>
            <a:r>
              <a:rPr lang="it-IT" sz="2400" b="1" smtClean="0"/>
              <a:t>diritto di conoscere le proprie condizioni di salute</a:t>
            </a:r>
            <a:r>
              <a:rPr lang="it-IT" sz="2400" smtClean="0"/>
              <a:t> e di essere informata </a:t>
            </a:r>
            <a:r>
              <a:rPr lang="it-IT" sz="2400" b="1" u="sng" smtClean="0"/>
              <a:t>in modo completo,  aggiornato  e  a  lei comprensibile</a:t>
            </a:r>
            <a:r>
              <a:rPr lang="it-IT" sz="2400" smtClean="0"/>
              <a:t> riguardo alla diagnosi, alla prognosi, ai benefici e </a:t>
            </a:r>
            <a:r>
              <a:rPr lang="it-IT" sz="2400" b="1" u="sng" smtClean="0"/>
              <a:t>ai rischi degli accertamenti  diagnostici  e  dei  trattamenti  sanitari indicati</a:t>
            </a:r>
            <a:r>
              <a:rPr lang="it-IT" sz="2400" smtClean="0"/>
              <a:t>,  nonché  riguardo  alle  </a:t>
            </a:r>
            <a:r>
              <a:rPr lang="it-IT" sz="2400" b="1" smtClean="0"/>
              <a:t>possibili  alternative</a:t>
            </a:r>
            <a:r>
              <a:rPr lang="it-IT" sz="2400" smtClean="0"/>
              <a:t>   e   alle conseguenze  </a:t>
            </a:r>
            <a:r>
              <a:rPr lang="it-IT" sz="2400" b="1" smtClean="0"/>
              <a:t>dell'eventuale  rifiuto</a:t>
            </a:r>
            <a:r>
              <a:rPr lang="it-IT" sz="2400" smtClean="0"/>
              <a:t>  del  trattamento  sanitario   e dell'accertamento diagnostico o  della  </a:t>
            </a:r>
            <a:r>
              <a:rPr lang="it-IT" sz="2400" b="1" smtClean="0"/>
              <a:t>rinuncia</a:t>
            </a:r>
            <a:r>
              <a:rPr lang="it-IT" sz="2400" smtClean="0"/>
              <a:t>  ai  medesimi.» </a:t>
            </a:r>
          </a:p>
        </p:txBody>
      </p:sp>
      <p:sp>
        <p:nvSpPr>
          <p:cNvPr id="4" name="Segnaposto numero diapositiva 3"/>
          <p:cNvSpPr txBox="1">
            <a:spLocks noGrp="1"/>
          </p:cNvSpPr>
          <p:nvPr/>
        </p:nvSpPr>
        <p:spPr>
          <a:xfrm>
            <a:off x="7424738" y="6459538"/>
            <a:ext cx="984250" cy="365125"/>
          </a:xfrm>
          <a:prstGeom prst="rect">
            <a:avLst/>
          </a:prstGeom>
          <a:noFill/>
        </p:spPr>
        <p:txBody>
          <a:bodyPr anchor="ctr"/>
          <a:lstStyle/>
          <a:p>
            <a:pPr algn="r" eaLnBrk="0" hangingPunct="0">
              <a:defRPr/>
            </a:pPr>
            <a:fld id="{9B13E312-0339-4E50-84BA-BA1CB7AA23A5}" type="slidenum">
              <a:rPr lang="it-IT" altLang="it-IT" sz="1050">
                <a:solidFill>
                  <a:srgbClr val="FFFFFF"/>
                </a:solidFill>
                <a:cs typeface="Arial" panose="020B0604020202020204" pitchFamily="34" charset="0"/>
              </a:rPr>
              <a:pPr algn="r" eaLnBrk="0" hangingPunct="0">
                <a:defRPr/>
              </a:pPr>
              <a:t>10</a:t>
            </a:fld>
            <a:endParaRPr lang="it-IT" altLang="it-IT" sz="1050">
              <a:solidFill>
                <a:srgbClr val="FFFFFF"/>
              </a:solidFill>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F5559E2-928E-4253-88AF-9A87E7B581F8}" type="slidenum">
              <a:rPr lang="it-IT" altLang="it-IT"/>
              <a:pPr>
                <a:defRPr/>
              </a:pPr>
              <a:t>11</a:t>
            </a:fld>
            <a:endParaRPr lang="it-IT" altLang="it-IT"/>
          </a:p>
        </p:txBody>
      </p:sp>
      <p:sp>
        <p:nvSpPr>
          <p:cNvPr id="83970"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Art. 1 comma 3 l. 2019/2017</a:t>
            </a:r>
          </a:p>
        </p:txBody>
      </p:sp>
      <p:sp>
        <p:nvSpPr>
          <p:cNvPr id="83971" name="Rectangle 3"/>
          <p:cNvSpPr>
            <a:spLocks noGrp="1"/>
          </p:cNvSpPr>
          <p:nvPr>
            <p:ph type="body" idx="1"/>
          </p:nvPr>
        </p:nvSpPr>
        <p:spPr/>
        <p:txBody>
          <a:bodyPr/>
          <a:lstStyle/>
          <a:p>
            <a:pPr algn="just" eaLnBrk="1" hangingPunct="1">
              <a:lnSpc>
                <a:spcPct val="80000"/>
              </a:lnSpc>
            </a:pPr>
            <a:endParaRPr lang="it-IT" sz="2400" smtClean="0"/>
          </a:p>
          <a:p>
            <a:pPr algn="just" eaLnBrk="1" hangingPunct="1">
              <a:lnSpc>
                <a:spcPct val="80000"/>
              </a:lnSpc>
            </a:pPr>
            <a:r>
              <a:rPr lang="it-IT" sz="2400" smtClean="0"/>
              <a:t>«Può rifiutare in tutto o in parte  di  ricevere  le  informazioni  ovvero indicare i familiari o una  persona  di  sua  fiducia  incaricati  di riceverle e di esprimere il consenso in sua vece se  il  paziente  lo vuole.» </a:t>
            </a:r>
          </a:p>
          <a:p>
            <a:pPr algn="just" eaLnBrk="1" hangingPunct="1">
              <a:lnSpc>
                <a:spcPct val="80000"/>
              </a:lnSpc>
            </a:pPr>
            <a:r>
              <a:rPr lang="it-IT" sz="2400" smtClean="0"/>
              <a:t>La legge affronta anche il tema della terapia del dolore, del divieto di ostinazione irragionevole nelle cure e della dignità nella fase finale della vita. In particolare anche in caso di rifiuto di cure  è “sempre garantita un’appropriata terapia del dolore, con il coinvolgimento del medico di medicina generale e l’erogazione delle cure palliative di cui alla Legge 15 marzo 2010, n. 38. (art. 2 legge citata)</a:t>
            </a:r>
          </a:p>
          <a:p>
            <a:pPr>
              <a:lnSpc>
                <a:spcPct val="80000"/>
              </a:lnSpc>
            </a:pPr>
            <a:endParaRPr lang="it-IT"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F60D87A-7AD6-4B69-83DA-5F2FB0B3A890}" type="slidenum">
              <a:rPr lang="it-IT" altLang="it-IT"/>
              <a:pPr>
                <a:defRPr/>
              </a:pPr>
              <a:t>12</a:t>
            </a:fld>
            <a:endParaRPr lang="it-IT" altLang="it-IT"/>
          </a:p>
        </p:txBody>
      </p:sp>
      <p:sp>
        <p:nvSpPr>
          <p:cNvPr id="103426"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Art. 1, comma 2 L. 2019/2017</a:t>
            </a:r>
          </a:p>
        </p:txBody>
      </p:sp>
      <p:sp>
        <p:nvSpPr>
          <p:cNvPr id="103427" name="Rectangle 3"/>
          <p:cNvSpPr>
            <a:spLocks noGrp="1"/>
          </p:cNvSpPr>
          <p:nvPr>
            <p:ph type="body" idx="1"/>
          </p:nvPr>
        </p:nvSpPr>
        <p:spPr/>
        <p:txBody>
          <a:bodyPr/>
          <a:lstStyle/>
          <a:p>
            <a:endParaRPr lang="it-IT" sz="2800" smtClean="0"/>
          </a:p>
          <a:p>
            <a:r>
              <a:rPr lang="it-IT" sz="2800" smtClean="0"/>
              <a:t>In tale relazione sono coinvolti, se il paziente lo desidera, anche i suoi familiari o la parte dell'unione civile o il convivente ovvero una persona di fiducia del paziente medesimo.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3"/>
          <p:cNvSpPr>
            <a:spLocks noGrp="1"/>
          </p:cNvSpPr>
          <p:nvPr>
            <p:ph type="sldNum" sz="quarter" idx="12"/>
          </p:nvPr>
        </p:nvSpPr>
        <p:spPr/>
        <p:txBody>
          <a:bodyPr/>
          <a:lstStyle/>
          <a:p>
            <a:pPr>
              <a:defRPr/>
            </a:pPr>
            <a:fld id="{923A30C5-23E7-4CA1-B279-8335C5F6244E}" type="slidenum">
              <a:rPr lang="it-IT" altLang="it-IT"/>
              <a:pPr>
                <a:defRPr/>
              </a:pPr>
              <a:t>13</a:t>
            </a:fld>
            <a:endParaRPr lang="it-IT" altLang="it-IT"/>
          </a:p>
        </p:txBody>
      </p:sp>
      <p:sp>
        <p:nvSpPr>
          <p:cNvPr id="2" name="Titolo 1"/>
          <p:cNvSpPr>
            <a:spLocks noGrp="1"/>
          </p:cNvSpPr>
          <p:nvPr>
            <p:ph type="title" idx="4294967295"/>
          </p:nvPr>
        </p:nvSpPr>
        <p:spPr/>
        <p:txBody>
          <a:bodyPr/>
          <a:lstStyle/>
          <a:p>
            <a:pPr eaLnBrk="1" fontAlgn="auto" hangingPunct="1">
              <a:spcAft>
                <a:spcPts val="0"/>
              </a:spcAft>
              <a:defRPr/>
            </a:pPr>
            <a:r>
              <a:rPr lang="it-IT" dirty="0" smtClean="0">
                <a:solidFill>
                  <a:schemeClr val="tx1">
                    <a:lumMod val="75000"/>
                    <a:lumOff val="25000"/>
                  </a:schemeClr>
                </a:solidFill>
              </a:rPr>
              <a:t>Il consenso informato come riflesso dell’autonomia</a:t>
            </a:r>
            <a:endParaRPr lang="it-IT" dirty="0">
              <a:solidFill>
                <a:schemeClr val="tx1">
                  <a:lumMod val="75000"/>
                  <a:lumOff val="25000"/>
                </a:schemeClr>
              </a:solidFill>
            </a:endParaRPr>
          </a:p>
        </p:txBody>
      </p:sp>
      <p:sp>
        <p:nvSpPr>
          <p:cNvPr id="3" name="Segnaposto contenuto 2"/>
          <p:cNvSpPr>
            <a:spLocks noGrp="1"/>
          </p:cNvSpPr>
          <p:nvPr>
            <p:ph idx="4294967295"/>
          </p:nvPr>
        </p:nvSpPr>
        <p:spPr/>
        <p:txBody>
          <a:bodyPr>
            <a:noAutofit/>
          </a:bodyPr>
          <a:lstStyle/>
          <a:p>
            <a:pPr algn="just" eaLnBrk="1" hangingPunct="1"/>
            <a:r>
              <a:rPr lang="it-IT" sz="2300" smtClean="0"/>
              <a:t>Nella relazione medico-paziente </a:t>
            </a:r>
            <a:r>
              <a:rPr lang="it-IT" sz="2300" b="1" smtClean="0"/>
              <a:t>“la manifestazione del consenso del paziente alla prestazione sanitaria, costituisce esercizio di un autonomo diritto soggettivo all'autodeterminazione proprio della persona fisica”</a:t>
            </a:r>
            <a:r>
              <a:rPr lang="it-IT" sz="2300" smtClean="0"/>
              <a:t> (Cost. n. 438/08). </a:t>
            </a:r>
          </a:p>
          <a:p>
            <a:pPr algn="just" eaLnBrk="1" hangingPunct="1"/>
            <a:r>
              <a:rPr lang="it-IT" sz="2300" smtClean="0"/>
              <a:t>Cassazione civile sez. III, 25/06/2019, n.16892</a:t>
            </a:r>
          </a:p>
          <a:p>
            <a:pPr algn="just" eaLnBrk="1" hangingPunct="1"/>
            <a:r>
              <a:rPr lang="it-IT" sz="2300" smtClean="0"/>
              <a:t>L’acquisizione da parte del medico del consenso </a:t>
            </a:r>
            <a:r>
              <a:rPr lang="it-IT" sz="2300" b="1" smtClean="0"/>
              <a:t>informato costituisce prestazione altra e diversa da quella dell’intervento medico </a:t>
            </a:r>
            <a:r>
              <a:rPr lang="it-IT" sz="2300" smtClean="0"/>
              <a:t>richiestogli, assumendo </a:t>
            </a:r>
            <a:r>
              <a:rPr lang="it-IT" sz="2300" i="1" smtClean="0"/>
              <a:t>autonoma rilevanza</a:t>
            </a:r>
            <a:r>
              <a:rPr lang="it-IT" sz="2300" smtClean="0"/>
              <a:t> ai fini dell’eventuale responsabilità risarcitoria in caso di mancata prestazione da parte del paziente.</a:t>
            </a:r>
          </a:p>
          <a:p>
            <a:pPr algn="just" eaLnBrk="1" hangingPunct="1">
              <a:buFont typeface="Calibri" pitchFamily="34" charset="0"/>
              <a:buNone/>
            </a:pPr>
            <a:endParaRPr lang="it-IT" sz="2300" smtClean="0"/>
          </a:p>
        </p:txBody>
      </p:sp>
      <p:sp>
        <p:nvSpPr>
          <p:cNvPr id="4" name="Segnaposto numero diapositiva 3"/>
          <p:cNvSpPr txBox="1">
            <a:spLocks noGrp="1"/>
          </p:cNvSpPr>
          <p:nvPr/>
        </p:nvSpPr>
        <p:spPr>
          <a:xfrm>
            <a:off x="7424738" y="6459538"/>
            <a:ext cx="984250" cy="365125"/>
          </a:xfrm>
          <a:prstGeom prst="rect">
            <a:avLst/>
          </a:prstGeom>
          <a:noFill/>
        </p:spPr>
        <p:txBody>
          <a:bodyPr anchor="ctr"/>
          <a:lstStyle/>
          <a:p>
            <a:pPr algn="r" eaLnBrk="0" hangingPunct="0">
              <a:defRPr/>
            </a:pPr>
            <a:fld id="{1A1D7C27-BE3C-4D81-8F1A-3119C7E8CD88}" type="slidenum">
              <a:rPr lang="it-IT" altLang="it-IT" sz="1050">
                <a:solidFill>
                  <a:srgbClr val="FFFFFF"/>
                </a:solidFill>
                <a:cs typeface="Arial" panose="020B0604020202020204" pitchFamily="34" charset="0"/>
              </a:rPr>
              <a:pPr algn="r" eaLnBrk="0" hangingPunct="0">
                <a:defRPr/>
              </a:pPr>
              <a:t>13</a:t>
            </a:fld>
            <a:endParaRPr lang="it-IT" altLang="it-IT" sz="1050">
              <a:solidFill>
                <a:srgbClr val="FFFFFF"/>
              </a:solidFill>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7366161-C714-4CFA-90CE-6D735B54711E}" type="slidenum">
              <a:rPr lang="it-IT" altLang="it-IT"/>
              <a:pPr>
                <a:defRPr/>
              </a:pPr>
              <a:t>14</a:t>
            </a:fld>
            <a:endParaRPr lang="it-IT" altLang="it-IT"/>
          </a:p>
        </p:txBody>
      </p:sp>
      <p:sp>
        <p:nvSpPr>
          <p:cNvPr id="89090"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Il consenso informato e la relazione di cura e di fiducia</a:t>
            </a:r>
          </a:p>
        </p:txBody>
      </p:sp>
      <p:sp>
        <p:nvSpPr>
          <p:cNvPr id="89091" name="Rectangle 3"/>
          <p:cNvSpPr>
            <a:spLocks noGrp="1"/>
          </p:cNvSpPr>
          <p:nvPr>
            <p:ph type="body" idx="1"/>
          </p:nvPr>
        </p:nvSpPr>
        <p:spPr/>
        <p:txBody>
          <a:bodyPr/>
          <a:lstStyle/>
          <a:p>
            <a:pPr>
              <a:lnSpc>
                <a:spcPct val="70000"/>
              </a:lnSpc>
            </a:pPr>
            <a:r>
              <a:rPr lang="it-IT" sz="2400" smtClean="0"/>
              <a:t>Nella nuova legge il “consenso informato” promuove e valorizza: “la relazione di cura e di fiducia tra paziente e medico, in cui si incontrano l’autonomia decisionale del paziente e la competenza, l’autonomia professionale e la responsabilità del medico” (art. 1, comma 2°, l. n. 219/2017). </a:t>
            </a:r>
          </a:p>
          <a:p>
            <a:pPr>
              <a:lnSpc>
                <a:spcPct val="70000"/>
              </a:lnSpc>
            </a:pPr>
            <a:r>
              <a:rPr lang="it-IT" sz="2400" smtClean="0"/>
              <a:t>In tale relazione sono coinvolti, se il paziente lo desidera, anche i suoi familiari o la parte dell'unione civile o il convivente ovvero una persona di fiducia del paziente medesimo. </a:t>
            </a:r>
          </a:p>
          <a:p>
            <a:pPr>
              <a:lnSpc>
                <a:spcPct val="70000"/>
              </a:lnSpc>
            </a:pPr>
            <a:r>
              <a:rPr lang="it-IT" sz="2400" smtClean="0"/>
              <a:t>“</a:t>
            </a:r>
            <a:r>
              <a:rPr lang="it-IT" sz="2400" i="1" smtClean="0"/>
              <a:t>Il tempo della comunicazione tra medico e paziente costituisce tempo di cura</a:t>
            </a:r>
            <a:r>
              <a:rPr lang="it-IT" sz="2400" smtClean="0"/>
              <a:t>”  (art. 1, comma 8°, l. n. 219/2017).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B2198DC-A8A1-40A5-B91B-3651AED98170}" type="slidenum">
              <a:rPr lang="it-IT" altLang="it-IT"/>
              <a:pPr>
                <a:defRPr/>
              </a:pPr>
              <a:t>15</a:t>
            </a:fld>
            <a:endParaRPr lang="it-IT" altLang="it-IT"/>
          </a:p>
        </p:txBody>
      </p:sp>
      <p:sp>
        <p:nvSpPr>
          <p:cNvPr id="104450"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L’onere di documentazione</a:t>
            </a:r>
          </a:p>
        </p:txBody>
      </p:sp>
      <p:sp>
        <p:nvSpPr>
          <p:cNvPr id="104451" name="Rectangle 3"/>
          <p:cNvSpPr>
            <a:spLocks noGrp="1"/>
          </p:cNvSpPr>
          <p:nvPr>
            <p:ph type="body" idx="1"/>
          </p:nvPr>
        </p:nvSpPr>
        <p:spPr/>
        <p:txBody>
          <a:bodyPr/>
          <a:lstStyle/>
          <a:p>
            <a:r>
              <a:rPr lang="it-IT" sz="2400" smtClean="0"/>
              <a:t>“Il consenso informato, </a:t>
            </a:r>
            <a:r>
              <a:rPr lang="it-IT" sz="2400" i="1" smtClean="0"/>
              <a:t>acquisito nei modi e con gli strumenti più consoni alle condizioni del paziente</a:t>
            </a:r>
            <a:r>
              <a:rPr lang="it-IT" sz="2400" smtClean="0"/>
              <a:t>, è </a:t>
            </a:r>
            <a:r>
              <a:rPr lang="it-IT" sz="2400" b="1" smtClean="0"/>
              <a:t>documentato</a:t>
            </a:r>
            <a:r>
              <a:rPr lang="it-IT" sz="2400" smtClean="0"/>
              <a:t> in forma scritta o attraverso videoregistrazioni o, per la persona con disabilità, attraverso dispositivi che le consentano di comunicare.</a:t>
            </a:r>
            <a:br>
              <a:rPr lang="it-IT" sz="2400" smtClean="0"/>
            </a:br>
            <a:r>
              <a:rPr lang="it-IT" sz="2400" smtClean="0"/>
              <a:t>Il consenso informato, in qualunque forma espresso, è inserito nella cartella clinica e nel fascicolo sanitario elettronico.” (art. 1, comma 4, l. 217/2019)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6912475-F9D2-4E48-A072-5045CF0A60F6}" type="slidenum">
              <a:rPr lang="it-IT" altLang="it-IT"/>
              <a:pPr>
                <a:defRPr/>
              </a:pPr>
              <a:t>16</a:t>
            </a:fld>
            <a:endParaRPr lang="it-IT" altLang="it-IT"/>
          </a:p>
        </p:txBody>
      </p:sp>
      <p:sp>
        <p:nvSpPr>
          <p:cNvPr id="84994" name="Rectangle 2"/>
          <p:cNvSpPr>
            <a:spLocks noChangeArrowheads="1"/>
          </p:cNvSpPr>
          <p:nvPr>
            <p:ph type="title"/>
          </p:nvPr>
        </p:nvSpPr>
        <p:spPr bwMode="auto">
          <a:xfrm>
            <a:off x="827088" y="260350"/>
            <a:ext cx="7543800" cy="1449388"/>
          </a:xfrm>
          <a:noFill/>
        </p:spPr>
        <p:txBody>
          <a:bodyPr wrap="square" numCol="1" anchorCtr="0" compatLnSpc="1">
            <a:prstTxWarp prst="textNoShape">
              <a:avLst/>
            </a:prstTxWarp>
          </a:bodyPr>
          <a:lstStyle/>
          <a:p>
            <a:r>
              <a:rPr lang="it-IT" sz="4000" smtClean="0"/>
              <a:t>Il principio del consenso, e il paziente incapace: le varie ipotesi</a:t>
            </a:r>
          </a:p>
        </p:txBody>
      </p:sp>
      <p:sp>
        <p:nvSpPr>
          <p:cNvPr id="84995" name="Rectangle 3"/>
          <p:cNvSpPr>
            <a:spLocks noGrp="1"/>
          </p:cNvSpPr>
          <p:nvPr>
            <p:ph type="body" idx="1"/>
          </p:nvPr>
        </p:nvSpPr>
        <p:spPr/>
        <p:txBody>
          <a:bodyPr/>
          <a:lstStyle/>
          <a:p>
            <a:endParaRPr lang="it-IT" smtClean="0"/>
          </a:p>
          <a:p>
            <a:endParaRPr lang="it-IT" smtClean="0"/>
          </a:p>
        </p:txBody>
      </p:sp>
      <p:sp>
        <p:nvSpPr>
          <p:cNvPr id="84996" name="Rectangle 4"/>
          <p:cNvSpPr>
            <a:spLocks/>
          </p:cNvSpPr>
          <p:nvPr/>
        </p:nvSpPr>
        <p:spPr bwMode="auto">
          <a:xfrm>
            <a:off x="1038225" y="2062163"/>
            <a:ext cx="7543800" cy="4022725"/>
          </a:xfrm>
          <a:prstGeom prst="rect">
            <a:avLst/>
          </a:prstGeom>
          <a:noFill/>
          <a:ln w="9525">
            <a:noFill/>
            <a:miter lim="800000"/>
            <a:headEnd/>
            <a:tailEnd/>
          </a:ln>
        </p:spPr>
        <p:txBody>
          <a:bodyPr lIns="0" rIns="0"/>
          <a:lstStyle/>
          <a:p>
            <a:pPr marL="90488" indent="-90488" eaLnBrk="0" hangingPunct="0">
              <a:lnSpc>
                <a:spcPct val="90000"/>
              </a:lnSpc>
              <a:spcBef>
                <a:spcPts val="1200"/>
              </a:spcBef>
              <a:spcAft>
                <a:spcPts val="200"/>
              </a:spcAft>
              <a:buClr>
                <a:schemeClr val="accent1"/>
              </a:buClr>
              <a:buSzPct val="100000"/>
              <a:buFont typeface="Calibri" pitchFamily="34" charset="0"/>
              <a:buChar char=" "/>
            </a:pPr>
            <a:r>
              <a:rPr lang="it-IT" sz="2000">
                <a:solidFill>
                  <a:srgbClr val="404040"/>
                </a:solidFill>
                <a:latin typeface="Calibri" pitchFamily="34" charset="0"/>
              </a:rPr>
              <a:t>- </a:t>
            </a:r>
            <a:r>
              <a:rPr lang="it-IT" sz="2000" b="1">
                <a:solidFill>
                  <a:srgbClr val="404040"/>
                </a:solidFill>
                <a:latin typeface="Calibri" pitchFamily="34" charset="0"/>
              </a:rPr>
              <a:t>Paziente inconscio</a:t>
            </a:r>
            <a:r>
              <a:rPr lang="it-IT" sz="2000">
                <a:solidFill>
                  <a:srgbClr val="404040"/>
                </a:solidFill>
                <a:latin typeface="Calibri" pitchFamily="34" charset="0"/>
              </a:rPr>
              <a:t> – necessità di intervento urgente per evitare danno grave ala persona: si prescinde dal consenso- (stato di necessità: art. 54 cp., art. 2054 c.c.)</a:t>
            </a:r>
          </a:p>
          <a:p>
            <a:pPr marL="90488" indent="-90488" eaLnBrk="0" hangingPunct="0">
              <a:lnSpc>
                <a:spcPct val="90000"/>
              </a:lnSpc>
              <a:spcBef>
                <a:spcPts val="1200"/>
              </a:spcBef>
              <a:spcAft>
                <a:spcPts val="200"/>
              </a:spcAft>
              <a:buClr>
                <a:schemeClr val="accent1"/>
              </a:buClr>
              <a:buSzPct val="100000"/>
              <a:buFont typeface="Calibri" pitchFamily="34" charset="0"/>
              <a:buChar char=" "/>
            </a:pPr>
            <a:r>
              <a:rPr lang="it-IT" sz="2000">
                <a:solidFill>
                  <a:srgbClr val="404040"/>
                </a:solidFill>
                <a:latin typeface="Calibri" pitchFamily="34" charset="0"/>
              </a:rPr>
              <a:t>- </a:t>
            </a:r>
            <a:r>
              <a:rPr lang="it-IT" sz="2000" b="1">
                <a:solidFill>
                  <a:srgbClr val="404040"/>
                </a:solidFill>
                <a:latin typeface="Calibri" pitchFamily="34" charset="0"/>
              </a:rPr>
              <a:t>Minori, interdetti:</a:t>
            </a:r>
            <a:r>
              <a:rPr lang="it-IT" sz="2000">
                <a:solidFill>
                  <a:srgbClr val="404040"/>
                </a:solidFill>
                <a:latin typeface="Calibri" pitchFamily="34" charset="0"/>
              </a:rPr>
              <a:t> riferimento ai rappresentati legali di questi soggetti, e quindi normalmente ai genitori o al tutore. </a:t>
            </a:r>
          </a:p>
          <a:p>
            <a:pPr marL="90488" indent="-90488" eaLnBrk="0" hangingPunct="0">
              <a:lnSpc>
                <a:spcPct val="90000"/>
              </a:lnSpc>
              <a:spcBef>
                <a:spcPts val="1200"/>
              </a:spcBef>
              <a:spcAft>
                <a:spcPts val="200"/>
              </a:spcAft>
              <a:buClr>
                <a:schemeClr val="accent1"/>
              </a:buClr>
              <a:buSzPct val="100000"/>
              <a:buFont typeface="Calibri" pitchFamily="34" charset="0"/>
              <a:buChar char=" "/>
            </a:pPr>
            <a:r>
              <a:rPr lang="it-IT" sz="2000">
                <a:solidFill>
                  <a:srgbClr val="404040"/>
                </a:solidFill>
                <a:latin typeface="Calibri" pitchFamily="34" charset="0"/>
              </a:rPr>
              <a:t>Però il minore “deve ricevere informazioni sulle scelte relative alla propria salute in modo consono alle sue capacità per essere messo nelle condizioni di esprimere la sua volontà”.</a:t>
            </a:r>
          </a:p>
          <a:p>
            <a:pPr marL="90488" indent="-90488" eaLnBrk="0" hangingPunct="0">
              <a:lnSpc>
                <a:spcPct val="90000"/>
              </a:lnSpc>
              <a:spcBef>
                <a:spcPts val="1200"/>
              </a:spcBef>
              <a:spcAft>
                <a:spcPts val="200"/>
              </a:spcAft>
              <a:buClr>
                <a:schemeClr val="accent1"/>
              </a:buClr>
              <a:buSzPct val="100000"/>
              <a:buFont typeface="Calibri" pitchFamily="34" charset="0"/>
              <a:buChar char=" "/>
            </a:pPr>
            <a:r>
              <a:rPr lang="it-IT" sz="2000">
                <a:solidFill>
                  <a:srgbClr val="404040"/>
                </a:solidFill>
                <a:latin typeface="Calibri" pitchFamily="34" charset="0"/>
              </a:rPr>
              <a:t>Il consenso o il rifiuto del consenso è espresso, “dagli esercenti la responsabilità genitoriale  “</a:t>
            </a:r>
            <a:r>
              <a:rPr lang="it-IT" sz="2000" i="1">
                <a:solidFill>
                  <a:srgbClr val="404040"/>
                </a:solidFill>
                <a:latin typeface="Calibri" pitchFamily="34" charset="0"/>
              </a:rPr>
              <a:t>tenendo conto della volontà</a:t>
            </a:r>
            <a:r>
              <a:rPr lang="it-IT" sz="2000">
                <a:solidFill>
                  <a:srgbClr val="404040"/>
                </a:solidFill>
                <a:latin typeface="Calibri" pitchFamily="34" charset="0"/>
              </a:rPr>
              <a:t>” del minore stesso, </a:t>
            </a:r>
            <a:r>
              <a:rPr lang="it-IT" sz="2000" i="1">
                <a:solidFill>
                  <a:srgbClr val="404040"/>
                </a:solidFill>
                <a:latin typeface="Calibri" pitchFamily="34" charset="0"/>
              </a:rPr>
              <a:t>“in relazione alla sua età al suo grado di maturità” </a:t>
            </a:r>
            <a:r>
              <a:rPr lang="it-IT" sz="2000">
                <a:solidFill>
                  <a:srgbClr val="404040"/>
                </a:solidFill>
                <a:latin typeface="Calibri" pitchFamily="34" charset="0"/>
              </a:rPr>
              <a:t>e</a:t>
            </a:r>
            <a:r>
              <a:rPr lang="it-IT" sz="2000" i="1">
                <a:solidFill>
                  <a:srgbClr val="404040"/>
                </a:solidFill>
                <a:latin typeface="Calibri" pitchFamily="34" charset="0"/>
              </a:rPr>
              <a:t>  “avendo  come scopo la tutela della salute psicofisica e della vita del minore  nel pieno rispetto della sua dignita”.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6F736DB-9B31-4CD7-BE3A-2D9876B1CC48}" type="slidenum">
              <a:rPr lang="it-IT" altLang="it-IT"/>
              <a:pPr>
                <a:defRPr/>
              </a:pPr>
              <a:t>17</a:t>
            </a:fld>
            <a:endParaRPr lang="it-IT" altLang="it-IT"/>
          </a:p>
        </p:txBody>
      </p:sp>
      <p:sp>
        <p:nvSpPr>
          <p:cNvPr id="86018" name="Rectangle 2"/>
          <p:cNvSpPr>
            <a:spLocks noChangeArrowheads="1"/>
          </p:cNvSpPr>
          <p:nvPr>
            <p:ph type="title"/>
          </p:nvPr>
        </p:nvSpPr>
        <p:spPr bwMode="auto">
          <a:noFill/>
        </p:spPr>
        <p:txBody>
          <a:bodyPr wrap="square" numCol="1" anchorCtr="0" compatLnSpc="1">
            <a:prstTxWarp prst="textNoShape">
              <a:avLst/>
            </a:prstTxWarp>
          </a:bodyPr>
          <a:lstStyle/>
          <a:p>
            <a:r>
              <a:rPr lang="it-IT" sz="3600" smtClean="0"/>
              <a:t>Dissenso tra medico e rappresentante legale rispetto alle cure di un minore</a:t>
            </a:r>
          </a:p>
        </p:txBody>
      </p:sp>
      <p:sp>
        <p:nvSpPr>
          <p:cNvPr id="86019" name="Rectangle 3"/>
          <p:cNvSpPr>
            <a:spLocks noGrp="1"/>
          </p:cNvSpPr>
          <p:nvPr>
            <p:ph type="body" idx="1"/>
          </p:nvPr>
        </p:nvSpPr>
        <p:spPr/>
        <p:txBody>
          <a:bodyPr/>
          <a:lstStyle/>
          <a:p>
            <a:r>
              <a:rPr lang="it-IT" sz="2400" smtClean="0"/>
              <a:t>Quid nel caso  in cui i genitori neghino il consenso alle cure che il medico invece ritiene necessario ?</a:t>
            </a:r>
          </a:p>
          <a:p>
            <a:r>
              <a:rPr lang="it-IT" sz="2400" smtClean="0"/>
              <a:t>“</a:t>
            </a:r>
            <a:r>
              <a:rPr lang="it-IT" sz="2400" b="1" smtClean="0"/>
              <a:t>la decisione e' rimessa al giudice tutelare</a:t>
            </a:r>
            <a:r>
              <a:rPr lang="it-IT" sz="2400" smtClean="0"/>
              <a:t> su ricorso del rappresentante legale della persona interessata o dei soggetti di cui agli articoli 406 e seguenti del codice civile o del medico o del rappresentante legale della struttura sanitaria.” </a:t>
            </a:r>
          </a:p>
          <a:p>
            <a:r>
              <a:rPr lang="it-IT" sz="2400" smtClean="0"/>
              <a:t>(art. 3, comma 5, l. 219 del 2017)</a:t>
            </a:r>
          </a:p>
          <a:p>
            <a:r>
              <a:rPr lang="it-IT" sz="2400" smtClean="0"/>
              <a:t>[no alla sospensione della potestà genitoriale]</a:t>
            </a:r>
          </a:p>
          <a:p>
            <a:r>
              <a:rPr lang="it-IT" sz="180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1DED367-DBE2-4B3E-8715-89C37DF8C93A}" type="slidenum">
              <a:rPr lang="it-IT" altLang="it-IT"/>
              <a:pPr>
                <a:defRPr/>
              </a:pPr>
              <a:t>18</a:t>
            </a:fld>
            <a:endParaRPr lang="it-IT" altLang="it-IT"/>
          </a:p>
        </p:txBody>
      </p:sp>
      <p:sp>
        <p:nvSpPr>
          <p:cNvPr id="87042"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Nel caso di altri soggetti affetti da incapacità</a:t>
            </a:r>
          </a:p>
        </p:txBody>
      </p:sp>
      <p:sp>
        <p:nvSpPr>
          <p:cNvPr id="87043" name="Rectangle 3"/>
          <p:cNvSpPr>
            <a:spLocks noGrp="1"/>
          </p:cNvSpPr>
          <p:nvPr>
            <p:ph type="body" idx="1"/>
          </p:nvPr>
        </p:nvSpPr>
        <p:spPr/>
        <p:txBody>
          <a:bodyPr/>
          <a:lstStyle/>
          <a:p>
            <a:pPr>
              <a:lnSpc>
                <a:spcPct val="80000"/>
              </a:lnSpc>
            </a:pPr>
            <a:r>
              <a:rPr lang="it-IT" sz="2400" smtClean="0"/>
              <a:t>- Se sono state previste DAT, il medico dovrà far riferimento ad esse.</a:t>
            </a:r>
          </a:p>
          <a:p>
            <a:pPr>
              <a:lnSpc>
                <a:spcPct val="80000"/>
              </a:lnSpc>
            </a:pPr>
            <a:r>
              <a:rPr lang="it-IT" sz="2400" smtClean="0"/>
              <a:t>- Il consenso rispetto alla cura interdetto è rimesso al tutore, però l’interdetto deve essere sentito “ove possibile”. L’inabilitato conserva la facoltà di esprimere il consenso, unitamente al curatore.</a:t>
            </a:r>
          </a:p>
          <a:p>
            <a:pPr>
              <a:lnSpc>
                <a:spcPct val="80000"/>
              </a:lnSpc>
              <a:buFont typeface="Calibri" pitchFamily="34" charset="0"/>
              <a:buNone/>
            </a:pPr>
            <a:r>
              <a:rPr lang="it-IT" sz="2400" smtClean="0"/>
              <a:t>- In tutti questi casi, come pure nel caso dell’amministrazione di sostegno, al pari di quanto avviene per il minore, se insorge dissenso tra i medico e il rappresentante legale rispetto alla cura, si dovrà interpellare il giudice tutelare.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CC21377-771D-479B-8797-4E77AA889BE2}" type="slidenum">
              <a:rPr lang="it-IT" altLang="it-IT"/>
              <a:pPr>
                <a:defRPr/>
              </a:pPr>
              <a:t>19</a:t>
            </a:fld>
            <a:endParaRPr lang="it-IT" altLang="it-IT"/>
          </a:p>
        </p:txBody>
      </p:sp>
      <p:sp>
        <p:nvSpPr>
          <p:cNvPr id="88066"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Amministrazione di sostegno</a:t>
            </a:r>
          </a:p>
        </p:txBody>
      </p:sp>
      <p:sp>
        <p:nvSpPr>
          <p:cNvPr id="88067" name="Rectangle 3"/>
          <p:cNvSpPr>
            <a:spLocks noGrp="1"/>
          </p:cNvSpPr>
          <p:nvPr>
            <p:ph type="body" idx="1"/>
          </p:nvPr>
        </p:nvSpPr>
        <p:spPr/>
        <p:txBody>
          <a:bodyPr/>
          <a:lstStyle/>
          <a:p>
            <a:pPr>
              <a:lnSpc>
                <a:spcPct val="70000"/>
              </a:lnSpc>
            </a:pPr>
            <a:r>
              <a:rPr lang="it-IT" smtClean="0"/>
              <a:t>- </a:t>
            </a:r>
            <a:r>
              <a:rPr lang="it-IT" sz="2400" smtClean="0"/>
              <a:t>Contenuto variabile del provvedimento del giudice, che potrebbe prevedere la generica facoltà dell’amministratore di sostegno di esprimere il consenso/dissenso per l’amministrato.</a:t>
            </a:r>
          </a:p>
          <a:p>
            <a:pPr>
              <a:lnSpc>
                <a:spcPct val="70000"/>
              </a:lnSpc>
            </a:pPr>
            <a:endParaRPr lang="it-IT" sz="2400" smtClean="0"/>
          </a:p>
          <a:p>
            <a:pPr>
              <a:lnSpc>
                <a:spcPct val="70000"/>
              </a:lnSpc>
            </a:pPr>
            <a:r>
              <a:rPr lang="it-IT" sz="2400" smtClean="0"/>
              <a:t>- Quid del rifiuto di cure, e in particolare di cure salvavita ?</a:t>
            </a:r>
          </a:p>
          <a:p>
            <a:pPr>
              <a:lnSpc>
                <a:spcPct val="70000"/>
              </a:lnSpc>
            </a:pPr>
            <a:r>
              <a:rPr lang="it-IT" sz="2400" smtClean="0"/>
              <a:t>La discrezionalità dell’AS non è libera, La Corte costituzionale ha precisato che per formulare tale rifiuto l’AS deve comunque rivolgersi al giudice tutelare (Corte Cost. 13 giugno 2019, n. 144). Il principio, salve le DAT, vale anche per le altre ipotesi di soggetti con capacità diminuita. </a:t>
            </a:r>
          </a:p>
          <a:p>
            <a:pPr>
              <a:lnSpc>
                <a:spcPct val="70000"/>
              </a:lnSpc>
            </a:pPr>
            <a:r>
              <a:rPr lang="it-IT" sz="240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0C444AF-5E65-4653-BD3F-814CC6BDE456}" type="slidenum">
              <a:rPr lang="it-IT" altLang="it-IT"/>
              <a:pPr>
                <a:defRPr/>
              </a:pPr>
              <a:t>2</a:t>
            </a:fld>
            <a:endParaRPr lang="it-IT" altLang="it-IT"/>
          </a:p>
        </p:txBody>
      </p:sp>
      <p:sp>
        <p:nvSpPr>
          <p:cNvPr id="2" name="Titolo 1"/>
          <p:cNvSpPr>
            <a:spLocks noGrp="1"/>
          </p:cNvSpPr>
          <p:nvPr>
            <p:ph type="title"/>
          </p:nvPr>
        </p:nvSpPr>
        <p:spPr/>
        <p:txBody>
          <a:bodyPr wrap="square" numCol="1" anchorCtr="0" compatLnSpc="1">
            <a:prstTxWarp prst="textNoShape">
              <a:avLst/>
            </a:prstTxWarp>
          </a:bodyPr>
          <a:lstStyle/>
          <a:p>
            <a:pPr eaLnBrk="1" hangingPunct="1"/>
            <a:r>
              <a:rPr lang="it-IT" smtClean="0"/>
              <a:t>Medico e malato </a:t>
            </a:r>
          </a:p>
        </p:txBody>
      </p:sp>
      <p:sp>
        <p:nvSpPr>
          <p:cNvPr id="59394" name="Segnaposto contenuto 2"/>
          <p:cNvSpPr>
            <a:spLocks noGrp="1"/>
          </p:cNvSpPr>
          <p:nvPr>
            <p:ph idx="1"/>
          </p:nvPr>
        </p:nvSpPr>
        <p:spPr/>
        <p:txBody>
          <a:bodyPr/>
          <a:lstStyle/>
          <a:p>
            <a:pPr algn="just" eaLnBrk="1" hangingPunct="1"/>
            <a:r>
              <a:rPr lang="it-IT" sz="2800" smtClean="0"/>
              <a:t>Medico e malato: due diverse prospettive sulla malattia, due modelli di ‘malattia’:</a:t>
            </a:r>
          </a:p>
          <a:p>
            <a:pPr algn="just" eaLnBrk="1" hangingPunct="1"/>
            <a:endParaRPr lang="it-IT" sz="2800" smtClean="0"/>
          </a:p>
          <a:p>
            <a:pPr algn="just" eaLnBrk="1" hangingPunct="1"/>
            <a:r>
              <a:rPr lang="it-IT" sz="2800" smtClean="0"/>
              <a:t>- un modello biomedico - di taglio scientifico</a:t>
            </a:r>
          </a:p>
          <a:p>
            <a:pPr algn="just" eaLnBrk="1" hangingPunct="1"/>
            <a:endParaRPr lang="it-IT" sz="2800" smtClean="0"/>
          </a:p>
          <a:p>
            <a:pPr algn="just" eaLnBrk="1" hangingPunct="1"/>
            <a:r>
              <a:rPr lang="it-IT" sz="2800" smtClean="0"/>
              <a:t>- un modello biopsicosociale</a:t>
            </a:r>
          </a:p>
        </p:txBody>
      </p:sp>
      <p:sp>
        <p:nvSpPr>
          <p:cNvPr id="4" name="Segnaposto numero diapositiva 3"/>
          <p:cNvSpPr txBox="1">
            <a:spLocks noGrp="1"/>
          </p:cNvSpPr>
          <p:nvPr/>
        </p:nvSpPr>
        <p:spPr>
          <a:xfrm>
            <a:off x="7424738" y="6459538"/>
            <a:ext cx="984250" cy="365125"/>
          </a:xfrm>
          <a:prstGeom prst="rect">
            <a:avLst/>
          </a:prstGeom>
          <a:noFill/>
        </p:spPr>
        <p:txBody>
          <a:bodyPr anchor="ctr"/>
          <a:lstStyle/>
          <a:p>
            <a:pPr algn="r" eaLnBrk="0" hangingPunct="0">
              <a:defRPr/>
            </a:pPr>
            <a:fld id="{6F323FC8-2E13-4147-A881-9F6084ED73AD}" type="slidenum">
              <a:rPr lang="it-IT" altLang="it-IT" sz="1050">
                <a:solidFill>
                  <a:srgbClr val="FFFFFF"/>
                </a:solidFill>
                <a:cs typeface="Arial" panose="020B0604020202020204" pitchFamily="34" charset="0"/>
              </a:rPr>
              <a:pPr algn="r" eaLnBrk="0" hangingPunct="0">
                <a:defRPr/>
              </a:pPr>
              <a:t>2</a:t>
            </a:fld>
            <a:endParaRPr lang="it-IT" altLang="it-IT" sz="1050">
              <a:solidFill>
                <a:srgbClr val="FFFFFF"/>
              </a:solidFill>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1DF6E6F-3B4F-4991-BAA7-0EB952CF45EE}" type="slidenum">
              <a:rPr lang="it-IT" altLang="it-IT"/>
              <a:pPr>
                <a:defRPr/>
              </a:pPr>
              <a:t>20</a:t>
            </a:fld>
            <a:endParaRPr lang="it-IT" altLang="it-IT"/>
          </a:p>
        </p:txBody>
      </p:sp>
      <p:sp>
        <p:nvSpPr>
          <p:cNvPr id="91138"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Casi particolari: TSO</a:t>
            </a:r>
          </a:p>
        </p:txBody>
      </p:sp>
      <p:sp>
        <p:nvSpPr>
          <p:cNvPr id="91139" name="Rectangle 3"/>
          <p:cNvSpPr>
            <a:spLocks noGrp="1"/>
          </p:cNvSpPr>
          <p:nvPr>
            <p:ph type="body" idx="1"/>
          </p:nvPr>
        </p:nvSpPr>
        <p:spPr/>
        <p:txBody>
          <a:bodyPr/>
          <a:lstStyle/>
          <a:p>
            <a:r>
              <a:rPr lang="it-IT" smtClean="0"/>
              <a:t>l. 13 maggio 1978, n. 180 (la c.d. legge Basaglia) riconosce la persona con disturbi psichici come soggetto capace di autodeterminazione.</a:t>
            </a:r>
          </a:p>
          <a:p>
            <a:r>
              <a:rPr lang="it-IT" smtClean="0"/>
              <a:t> di regola, gli accertamenti e i trattamenti sanitari, </a:t>
            </a:r>
            <a:r>
              <a:rPr lang="it-IT" i="1" smtClean="0"/>
              <a:t>anche in psichiatria, sono volontari.</a:t>
            </a:r>
            <a:r>
              <a:rPr lang="it-IT" smtClean="0"/>
              <a:t> Pertanto, la cura della salute psichica deve attuarsi su base volontaria, non essendo tendenzialmente ammessa l’imposizione di una data terapia.</a:t>
            </a:r>
          </a:p>
          <a:p>
            <a:pPr>
              <a:buFont typeface="Calibri" pitchFamily="34" charset="0"/>
              <a:buNone/>
            </a:pPr>
            <a:r>
              <a:rPr lang="it-IT" smtClean="0"/>
              <a:t>In situazioni eccezionali ed urgenti, possono essere eseguiti dall’autorità sanitaria accertamenti e </a:t>
            </a:r>
            <a:r>
              <a:rPr lang="it-IT" i="1" smtClean="0"/>
              <a:t>trattamenti sanitari obbligatori</a:t>
            </a:r>
            <a:r>
              <a:rPr lang="it-IT" smtClean="0"/>
              <a:t> nei confronti dei pazienti affetti da un disturbo mentale. Tali interventi sono attuati, di norma, in presidi territoriali extraospedalieri, oppure in strutture ospedaliere nell’ipotesi di «alterazioni psichiche tali da richiedere interventi terapeutici urgenti» . (art. 34-35 l. cit.)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E8C83F5-935B-42C2-B642-BEFC26BF4AA9}" type="slidenum">
              <a:rPr lang="it-IT" altLang="it-IT"/>
              <a:pPr>
                <a:defRPr/>
              </a:pPr>
              <a:t>21</a:t>
            </a:fld>
            <a:endParaRPr lang="it-IT" altLang="it-IT"/>
          </a:p>
        </p:txBody>
      </p:sp>
      <p:sp>
        <p:nvSpPr>
          <p:cNvPr id="92162"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TSO: le modalità</a:t>
            </a:r>
          </a:p>
        </p:txBody>
      </p:sp>
      <p:sp>
        <p:nvSpPr>
          <p:cNvPr id="92163" name="Rectangle 3"/>
          <p:cNvSpPr>
            <a:spLocks noGrp="1"/>
          </p:cNvSpPr>
          <p:nvPr>
            <p:ph type="body" idx="1"/>
          </p:nvPr>
        </p:nvSpPr>
        <p:spPr/>
        <p:txBody>
          <a:bodyPr/>
          <a:lstStyle/>
          <a:p>
            <a:r>
              <a:rPr lang="it-IT" smtClean="0"/>
              <a:t>La proposta motivata di trattamento sanitario obbligatorio può essere redatta da qualsiasi medico abilitato e, nell’ipotesi in cui il trattamento debba essere eseguito in condizioni di degenza ospedaliera, deve essere convalidata da un altro medico della asl</a:t>
            </a:r>
          </a:p>
          <a:p>
            <a:r>
              <a:rPr lang="it-IT" smtClean="0"/>
              <a:t>Entro 48 ore dal momento di convalida, il sindaco decide sull’istanza l’ordinanza che dispone il trattamento deve essere notificata entro 48 ore dal ricovero al GT, il quale, assunte le informazioni necessarie e accertati i presupposti di legge, provvede con decreto motivato a convalidarlo. Nell’ipotesi di mancata convalida, il sindaco ordina la cessazione del trattamento nella struttura ospedaliera. </a:t>
            </a:r>
          </a:p>
          <a:p>
            <a:r>
              <a:rPr lang="it-IT"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D8D87D6-FA36-45EB-838F-F4175BF8E992}" type="slidenum">
              <a:rPr lang="it-IT" altLang="it-IT"/>
              <a:pPr>
                <a:defRPr/>
              </a:pPr>
              <a:t>22</a:t>
            </a:fld>
            <a:endParaRPr lang="it-IT" altLang="it-IT"/>
          </a:p>
        </p:txBody>
      </p:sp>
      <p:sp>
        <p:nvSpPr>
          <p:cNvPr id="93186"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TSO i limiti stabiliti dalla legge:</a:t>
            </a:r>
          </a:p>
        </p:txBody>
      </p:sp>
      <p:sp>
        <p:nvSpPr>
          <p:cNvPr id="93187" name="Rectangle 3"/>
          <p:cNvSpPr>
            <a:spLocks noGrp="1"/>
          </p:cNvSpPr>
          <p:nvPr>
            <p:ph type="body" idx="1"/>
          </p:nvPr>
        </p:nvSpPr>
        <p:spPr/>
        <p:txBody>
          <a:bodyPr/>
          <a:lstStyle/>
          <a:p>
            <a:endParaRPr lang="it-IT" smtClean="0"/>
          </a:p>
          <a:p>
            <a:r>
              <a:rPr lang="it-IT" smtClean="0"/>
              <a:t>- rispetto della dignità della persona e dei diritti civili e politici garantiti dalla Costituzione, compreso per quanto possibile il diritto alla libera scelta del medico e del luogo di cura. </a:t>
            </a:r>
          </a:p>
          <a:p>
            <a:endParaRPr lang="it-IT" smtClean="0"/>
          </a:p>
          <a:p>
            <a:r>
              <a:rPr lang="it-IT" smtClean="0"/>
              <a:t>- "Gli accertamenti e i trattamenti sanitari obbligatori... devono essere accompagnati da iniziative rivolte ad assicurare il consenso e la partecipazione da parte di chi vi è obbligato".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B9F098A-777C-46FA-B3D4-D1E339640672}" type="slidenum">
              <a:rPr lang="it-IT" altLang="it-IT"/>
              <a:pPr>
                <a:defRPr/>
              </a:pPr>
              <a:t>23</a:t>
            </a:fld>
            <a:endParaRPr lang="it-IT" altLang="it-IT"/>
          </a:p>
        </p:txBody>
      </p:sp>
      <p:sp>
        <p:nvSpPr>
          <p:cNvPr id="94210"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PMA e consenso informato</a:t>
            </a:r>
          </a:p>
        </p:txBody>
      </p:sp>
      <p:sp>
        <p:nvSpPr>
          <p:cNvPr id="94211" name="Rectangle 3"/>
          <p:cNvSpPr>
            <a:spLocks noGrp="1"/>
          </p:cNvSpPr>
          <p:nvPr>
            <p:ph type="body" idx="1"/>
          </p:nvPr>
        </p:nvSpPr>
        <p:spPr/>
        <p:txBody>
          <a:bodyPr/>
          <a:lstStyle/>
          <a:p>
            <a:r>
              <a:rPr lang="it-IT" sz="2200" smtClean="0"/>
              <a:t>In relazione a PMA i requisiti per il consenso informato sono stabiliti da apposito testo. </a:t>
            </a:r>
          </a:p>
          <a:p>
            <a:r>
              <a:rPr lang="it-IT" sz="2200" smtClean="0"/>
              <a:t>DECRETO 28 dicembre 2016 , n. 265 . Regolamento recante norme in materia di </a:t>
            </a:r>
            <a:r>
              <a:rPr lang="it-IT" sz="2200" b="1" smtClean="0"/>
              <a:t>manifestazione della volontà</a:t>
            </a:r>
            <a:r>
              <a:rPr lang="it-IT" sz="2200" smtClean="0"/>
              <a:t> di accedere alle tecniche di procreazione medicalmente assistita, in attuazione dell’articolo 6, comma 3, della legge 19 febbraio 2004, n. 40. </a:t>
            </a:r>
          </a:p>
          <a:p>
            <a:r>
              <a:rPr lang="it-IT" sz="2200" smtClean="0"/>
              <a:t>art. 6 della Legge n. 40/2004 stabilisce che </a:t>
            </a:r>
            <a:r>
              <a:rPr lang="it-IT" sz="2200" b="1" smtClean="0"/>
              <a:t>tra la manifestazione della volontà e l’applicazione della tecnica di PMA prescelta</a:t>
            </a:r>
            <a:r>
              <a:rPr lang="it-IT" sz="2200" smtClean="0"/>
              <a:t> deve intercorrere un </a:t>
            </a:r>
            <a:r>
              <a:rPr lang="it-IT" sz="2200" b="1" smtClean="0"/>
              <a:t>termine non inferiore a sette giorni</a:t>
            </a:r>
            <a:r>
              <a:rPr lang="it-IT" sz="2200" smtClean="0"/>
              <a:t>. </a:t>
            </a:r>
          </a:p>
          <a:p>
            <a:endParaRPr lang="it-IT" sz="22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1E90E87-7106-4861-AC5B-3BECFA8784DA}" type="slidenum">
              <a:rPr lang="it-IT" altLang="it-IT"/>
              <a:pPr>
                <a:defRPr/>
              </a:pPr>
              <a:t>24</a:t>
            </a:fld>
            <a:endParaRPr lang="it-IT" altLang="it-IT"/>
          </a:p>
        </p:txBody>
      </p:sp>
      <p:sp>
        <p:nvSpPr>
          <p:cNvPr id="95234"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Consenso alla PMA: è revocabile ?</a:t>
            </a:r>
          </a:p>
        </p:txBody>
      </p:sp>
      <p:sp>
        <p:nvSpPr>
          <p:cNvPr id="95235" name="Rectangle 3"/>
          <p:cNvSpPr>
            <a:spLocks noGrp="1"/>
          </p:cNvSpPr>
          <p:nvPr>
            <p:ph type="body" idx="1"/>
          </p:nvPr>
        </p:nvSpPr>
        <p:spPr/>
        <p:txBody>
          <a:bodyPr/>
          <a:lstStyle/>
          <a:p>
            <a:r>
              <a:rPr lang="it-IT" sz="2200" smtClean="0"/>
              <a:t>Il consenso a trattamento è sempre revocabile. </a:t>
            </a:r>
          </a:p>
          <a:p>
            <a:r>
              <a:rPr lang="it-IT" sz="2200" smtClean="0"/>
              <a:t>Caso particolare per la PMA: solo fino al momento della fecondazione dell’ovulo (art. 6, co. 3, Legge 40/2004): dopo tale momento, la revoca non sarà più possibile.</a:t>
            </a:r>
          </a:p>
          <a:p>
            <a:r>
              <a:rPr lang="it-IT" sz="2200" smtClean="0"/>
              <a:t>Introduzione delle tecniche di crioconservazione dell’embrione</a:t>
            </a:r>
          </a:p>
          <a:p>
            <a:r>
              <a:rPr lang="it-IT" sz="2200" smtClean="0"/>
              <a:t>Corte Cost. 24 Luglio  2023, N. 161 al fine di salvaguardare l’integrità psicofisica della donna e la dignità dell’embrione crioconservato, il consenso dell’uomo non può essere revocato dopo la fecondazione. </a:t>
            </a:r>
          </a:p>
          <a:p>
            <a:endParaRPr lang="it-IT" sz="22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2F83B14-D2DD-4A63-B855-ABE9F783022C}" type="slidenum">
              <a:rPr lang="it-IT" altLang="it-IT"/>
              <a:pPr>
                <a:defRPr/>
              </a:pPr>
              <a:t>25</a:t>
            </a:fld>
            <a:endParaRPr lang="it-IT" altLang="it-IT"/>
          </a:p>
        </p:txBody>
      </p:sp>
      <p:sp>
        <p:nvSpPr>
          <p:cNvPr id="96258"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Considerazioni di carattere generali in giurisprudenza</a:t>
            </a:r>
          </a:p>
        </p:txBody>
      </p:sp>
      <p:sp>
        <p:nvSpPr>
          <p:cNvPr id="96259" name="Rectangle 3"/>
          <p:cNvSpPr>
            <a:spLocks noGrp="1"/>
          </p:cNvSpPr>
          <p:nvPr>
            <p:ph type="body" idx="1"/>
          </p:nvPr>
        </p:nvSpPr>
        <p:spPr/>
        <p:txBody>
          <a:bodyPr/>
          <a:lstStyle/>
          <a:p>
            <a:r>
              <a:rPr lang="it-IT" sz="2200" smtClean="0"/>
              <a:t>Un primo problema: </a:t>
            </a:r>
            <a:r>
              <a:rPr lang="it-IT" sz="2200" i="1" smtClean="0"/>
              <a:t>l’utilizzo di modulistica per il consenso informato</a:t>
            </a:r>
            <a:r>
              <a:rPr lang="it-IT" sz="2200" smtClean="0"/>
              <a:t>:</a:t>
            </a:r>
          </a:p>
          <a:p>
            <a:r>
              <a:rPr lang="it-IT" sz="2200" smtClean="0"/>
              <a:t>Trib, Roma 3 giugno 2017 (“rettocele anteriore – prolasso muco-emorroidario- intervento di resezione del retto transanale con transtar)</a:t>
            </a:r>
          </a:p>
          <a:p>
            <a:r>
              <a:rPr lang="it-IT" sz="2200" smtClean="0"/>
              <a:t>Afferma il CTU che vi è “un consenso informato all’intervento chirurgico ed un consenso informato all’anestesia, generici ma regolarmente sottoscritti dalla paziente e dal chirurgo, a testimonianza della avvenuta informazione in merito alla procedura ed alle possibili complicanze”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E3A2288-0095-4AAE-8325-D5EA7882F87F}" type="slidenum">
              <a:rPr lang="it-IT" altLang="it-IT"/>
              <a:pPr>
                <a:defRPr/>
              </a:pPr>
              <a:t>26</a:t>
            </a:fld>
            <a:endParaRPr lang="it-IT" altLang="it-IT"/>
          </a:p>
        </p:txBody>
      </p:sp>
      <p:sp>
        <p:nvSpPr>
          <p:cNvPr id="97282"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La modulistica (i)</a:t>
            </a:r>
          </a:p>
        </p:txBody>
      </p:sp>
      <p:sp>
        <p:nvSpPr>
          <p:cNvPr id="97283" name="Rectangle 3"/>
          <p:cNvSpPr>
            <a:spLocks noGrp="1"/>
          </p:cNvSpPr>
          <p:nvPr>
            <p:ph type="body" idx="1"/>
          </p:nvPr>
        </p:nvSpPr>
        <p:spPr/>
        <p:txBody>
          <a:bodyPr/>
          <a:lstStyle/>
          <a:p>
            <a:r>
              <a:rPr lang="it-IT" sz="2400" smtClean="0"/>
              <a:t>Più specificamente, il CTU ritiene quindi “idoneo, anche se essenziale, il consenso informato relativo all’intervento chirurgico eseguito, nel quale risulta che la paziente sia stata informata delle possibili alternative terapeutiche e dei rischi e benefici della procedura eseguita”.</a:t>
            </a:r>
          </a:p>
          <a:p>
            <a:r>
              <a:rPr lang="it-IT" sz="2400" smtClean="0"/>
              <a:t>Il Tribunale va di diverso avviso: accertamenti diagnostici insufficienti a informare la paziente rispetto alternative terapeutiche</a:t>
            </a:r>
          </a:p>
          <a:p>
            <a:endParaRPr lang="it-IT"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CBF9E8F-A00E-4C48-9C68-6007CFFA7DB1}" type="slidenum">
              <a:rPr lang="it-IT" altLang="it-IT"/>
              <a:pPr>
                <a:defRPr/>
              </a:pPr>
              <a:t>27</a:t>
            </a:fld>
            <a:endParaRPr lang="it-IT" altLang="it-IT"/>
          </a:p>
        </p:txBody>
      </p:sp>
      <p:sp>
        <p:nvSpPr>
          <p:cNvPr id="106498"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La modulistica (II)</a:t>
            </a:r>
          </a:p>
        </p:txBody>
      </p:sp>
      <p:sp>
        <p:nvSpPr>
          <p:cNvPr id="106499" name="Rectangle 3"/>
          <p:cNvSpPr>
            <a:spLocks noGrp="1"/>
          </p:cNvSpPr>
          <p:nvPr>
            <p:ph type="body" idx="1"/>
          </p:nvPr>
        </p:nvSpPr>
        <p:spPr/>
        <p:txBody>
          <a:bodyPr/>
          <a:lstStyle/>
          <a:p>
            <a:r>
              <a:rPr lang="it-IT" sz="2400" smtClean="0"/>
              <a:t>“Il modulo è talmente generico (...) da risultare utilizzabile per qualsiasi intervento chirurgico, di qualsiasi genere, recando l’indicazione manoscritta, su un modello prestampato, soltanto della patologia (“rettocele anteriore – prolasso muco-emorroidario”) e del tipo di intervento chirurgico (“resezione del retto transanale con transtar”), senza alcuna specifica descrizione di alternative terapeutiche, né dei rischi, dei vantaggi e delle complicanze dell’intervento. (…)</a:t>
            </a:r>
          </a:p>
          <a:p>
            <a:r>
              <a:rPr lang="it-IT" sz="2400" smtClean="0"/>
              <a:t>A fronte di tanta indiscutibile approssimazione è lecito dubitare non solo del contenuto delle informazioni offerte alla paziente, ma anche del fatto stesso che gliene siano state date.”</a:t>
            </a:r>
            <a:r>
              <a:rPr lang="it-IT" sz="180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1F7BAFD-339A-4389-808E-8EAD5D5CCE1C}" type="slidenum">
              <a:rPr lang="it-IT" altLang="it-IT"/>
              <a:pPr>
                <a:defRPr/>
              </a:pPr>
              <a:t>28</a:t>
            </a:fld>
            <a:endParaRPr lang="it-IT" altLang="it-IT"/>
          </a:p>
        </p:txBody>
      </p:sp>
      <p:sp>
        <p:nvSpPr>
          <p:cNvPr id="99330"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Consenso informato e assicurazione</a:t>
            </a:r>
          </a:p>
        </p:txBody>
      </p:sp>
      <p:sp>
        <p:nvSpPr>
          <p:cNvPr id="99331" name="Rectangle 3"/>
          <p:cNvSpPr>
            <a:spLocks noGrp="1"/>
          </p:cNvSpPr>
          <p:nvPr>
            <p:ph type="body" idx="1"/>
          </p:nvPr>
        </p:nvSpPr>
        <p:spPr/>
        <p:txBody>
          <a:bodyPr/>
          <a:lstStyle/>
          <a:p>
            <a:r>
              <a:rPr lang="it-IT" sz="2800" smtClean="0"/>
              <a:t> </a:t>
            </a:r>
          </a:p>
          <a:p>
            <a:r>
              <a:rPr lang="it-IT" sz="2800" smtClean="0"/>
              <a:t>Attenzione…</a:t>
            </a:r>
          </a:p>
          <a:p>
            <a:r>
              <a:rPr lang="it-IT" sz="2800" smtClean="0"/>
              <a:t>L’assicurazione copre la colpa medica, non copre la violazione della regola sul consenso informato, in quanto informare il paziente debitamente è sempre possibile.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0806E43-396C-47EA-BABF-795A26C69700}" type="slidenum">
              <a:rPr lang="it-IT" altLang="it-IT"/>
              <a:pPr>
                <a:defRPr/>
              </a:pPr>
              <a:t>29</a:t>
            </a:fld>
            <a:endParaRPr lang="it-IT" altLang="it-IT"/>
          </a:p>
        </p:txBody>
      </p:sp>
      <p:sp>
        <p:nvSpPr>
          <p:cNvPr id="100354"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Le carenze dell’ospedale</a:t>
            </a:r>
          </a:p>
        </p:txBody>
      </p:sp>
      <p:sp>
        <p:nvSpPr>
          <p:cNvPr id="100355" name="Rectangle 3"/>
          <p:cNvSpPr>
            <a:spLocks noGrp="1"/>
          </p:cNvSpPr>
          <p:nvPr>
            <p:ph type="body" idx="1"/>
          </p:nvPr>
        </p:nvSpPr>
        <p:spPr/>
        <p:txBody>
          <a:bodyPr/>
          <a:lstStyle/>
          <a:p>
            <a:endParaRPr lang="it-IT" sz="2400" smtClean="0"/>
          </a:p>
          <a:p>
            <a:r>
              <a:rPr lang="it-IT" sz="2600" smtClean="0"/>
              <a:t>Con sentenza n. 25907 del 2013 la Corte di Cassazione ha stabilito che il difetto di informazione alla gestante alla 28esima settimana sulla carenza di attrezzature idonee a far fronte ai parti prematuri dà diritto al risarcimento del danno del danno per gli irreversibili danni neurologici riportati al figlioletto nato prematuro (ipossia cerebrale).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C00A101-9F09-4365-967D-12CAD67D5648}" type="slidenum">
              <a:rPr lang="it-IT" altLang="it-IT"/>
              <a:pPr>
                <a:defRPr/>
              </a:pPr>
              <a:t>3</a:t>
            </a:fld>
            <a:endParaRPr lang="it-IT" altLang="it-IT"/>
          </a:p>
        </p:txBody>
      </p:sp>
      <p:sp>
        <p:nvSpPr>
          <p:cNvPr id="78850"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Il modello medico di malattia</a:t>
            </a:r>
          </a:p>
        </p:txBody>
      </p:sp>
      <p:sp>
        <p:nvSpPr>
          <p:cNvPr id="78851" name="Rectangle 3"/>
          <p:cNvSpPr>
            <a:spLocks noGrp="1"/>
          </p:cNvSpPr>
          <p:nvPr>
            <p:ph type="body" idx="1"/>
          </p:nvPr>
        </p:nvSpPr>
        <p:spPr/>
        <p:txBody>
          <a:bodyPr/>
          <a:lstStyle/>
          <a:p>
            <a:endParaRPr lang="it-IT" smtClean="0"/>
          </a:p>
          <a:p>
            <a:r>
              <a:rPr lang="it-IT" sz="2800" smtClean="0"/>
              <a:t>Il medico esamina e tratta il singolo paziente, ma riferisce al paziente una conoscenza scientifica costruita su teorie e dati che hanno carattere generale, riguardanti una certa popolazione. </a:t>
            </a:r>
          </a:p>
          <a:p>
            <a:r>
              <a:rPr lang="it-IT" sz="2800" smtClean="0"/>
              <a:t>Le indicazioni conseguenti non possono sempre essere “personalizzate”, come il paziente desidera, benché la medicina avanzi verso il trattamento medico personalizzato.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BDA36D1-1E24-4FED-93AE-D50D6A0F934A}" type="slidenum">
              <a:rPr lang="it-IT" altLang="it-IT"/>
              <a:pPr>
                <a:defRPr/>
              </a:pPr>
              <a:t>30</a:t>
            </a:fld>
            <a:endParaRPr lang="it-IT" altLang="it-IT"/>
          </a:p>
        </p:txBody>
      </p:sp>
      <p:sp>
        <p:nvSpPr>
          <p:cNvPr id="110594" name="Rectangle 2"/>
          <p:cNvSpPr>
            <a:spLocks noChangeArrowheads="1"/>
          </p:cNvSpPr>
          <p:nvPr>
            <p:ph type="title"/>
          </p:nvPr>
        </p:nvSpPr>
        <p:spPr bwMode="auto">
          <a:xfrm>
            <a:off x="822325" y="287338"/>
            <a:ext cx="7543800" cy="1270000"/>
          </a:xfrm>
          <a:noFill/>
        </p:spPr>
        <p:txBody>
          <a:bodyPr wrap="square" numCol="1" anchorCtr="0" compatLnSpc="1">
            <a:prstTxWarp prst="textNoShape">
              <a:avLst/>
            </a:prstTxWarp>
          </a:bodyPr>
          <a:lstStyle/>
          <a:p>
            <a:r>
              <a:rPr lang="it-IT" smtClean="0"/>
              <a:t>Una mancata diagnosi</a:t>
            </a:r>
          </a:p>
        </p:txBody>
      </p:sp>
      <p:sp>
        <p:nvSpPr>
          <p:cNvPr id="110595" name="Rectangle 3"/>
          <p:cNvSpPr>
            <a:spLocks noGrp="1"/>
          </p:cNvSpPr>
          <p:nvPr>
            <p:ph type="body" idx="1"/>
          </p:nvPr>
        </p:nvSpPr>
        <p:spPr/>
        <p:txBody>
          <a:bodyPr/>
          <a:lstStyle/>
          <a:p>
            <a:endParaRPr lang="it-IT" smtClean="0"/>
          </a:p>
        </p:txBody>
      </p:sp>
      <p:sp>
        <p:nvSpPr>
          <p:cNvPr id="110596" name="Rectangle 4"/>
          <p:cNvSpPr>
            <a:spLocks noChangeArrowheads="1"/>
          </p:cNvSpPr>
          <p:nvPr/>
        </p:nvSpPr>
        <p:spPr bwMode="auto">
          <a:xfrm>
            <a:off x="827088" y="1773238"/>
            <a:ext cx="7705725" cy="4359275"/>
          </a:xfrm>
          <a:prstGeom prst="rect">
            <a:avLst/>
          </a:prstGeom>
          <a:noFill/>
          <a:ln w="9525">
            <a:noFill/>
            <a:miter lim="800000"/>
            <a:headEnd/>
            <a:tailEnd/>
          </a:ln>
          <a:effectLst/>
        </p:spPr>
        <p:txBody>
          <a:bodyPr>
            <a:spAutoFit/>
          </a:bodyPr>
          <a:lstStyle/>
          <a:p>
            <a:pPr>
              <a:spcBef>
                <a:spcPct val="50000"/>
              </a:spcBef>
            </a:pPr>
            <a:r>
              <a:rPr lang="it-IT" sz="2000"/>
              <a:t>Cassazione civile sez. III, 16/03/2021, n.7385</a:t>
            </a:r>
          </a:p>
          <a:p>
            <a:pPr>
              <a:spcBef>
                <a:spcPct val="50000"/>
              </a:spcBef>
            </a:pPr>
            <a:r>
              <a:rPr lang="it-IT" sz="2000"/>
              <a:t>l’omessa diagnosi delle malformazioni del feto </a:t>
            </a:r>
            <a:r>
              <a:rPr lang="it-IT" sz="2000" i="1"/>
              <a:t>determina la lesione del diritto all’autodeterminazione procreativa della gestante</a:t>
            </a:r>
            <a:r>
              <a:rPr lang="it-IT" sz="2000"/>
              <a:t> consistente non solo nella opportunità di valutare se interrompere o meno la gravidanza, ma altresì nella possibilità di prepararsi, psicologicamente e materialmente, alla nascita di un bambino affetto da gravi patologie e pertanto necessitante di particolare accudimento.</a:t>
            </a:r>
          </a:p>
          <a:p>
            <a:pPr>
              <a:spcBef>
                <a:spcPct val="50000"/>
              </a:spcBef>
            </a:pPr>
            <a:r>
              <a:rPr lang="it-IT" sz="2000"/>
              <a:t>La responsabilità sussiste anche nell’ipotesi in cui dovesse essere successivamente accertato che quest’ultima, ove correttamente informata, non avrebbe comunque interrotto la gravidanza.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522DAB0-783B-4867-B353-5F57D8D06ABF}" type="slidenum">
              <a:rPr lang="it-IT" altLang="it-IT"/>
              <a:pPr>
                <a:defRPr/>
              </a:pPr>
              <a:t>31</a:t>
            </a:fld>
            <a:endParaRPr lang="it-IT" altLang="it-IT"/>
          </a:p>
        </p:txBody>
      </p:sp>
      <p:sp>
        <p:nvSpPr>
          <p:cNvPr id="101378" name="Rectangle 2"/>
          <p:cNvSpPr>
            <a:spLocks noChangeArrowheads="1"/>
          </p:cNvSpPr>
          <p:nvPr>
            <p:ph type="title"/>
          </p:nvPr>
        </p:nvSpPr>
        <p:spPr bwMode="auto">
          <a:noFill/>
        </p:spPr>
        <p:txBody>
          <a:bodyPr wrap="square" numCol="1" anchorCtr="0" compatLnSpc="1">
            <a:prstTxWarp prst="textNoShape">
              <a:avLst/>
            </a:prstTxWarp>
          </a:bodyPr>
          <a:lstStyle/>
          <a:p>
            <a:r>
              <a:rPr lang="it-IT" sz="4400" smtClean="0"/>
              <a:t>Operazione corretta,</a:t>
            </a:r>
            <a:br>
              <a:rPr lang="it-IT" sz="4400" smtClean="0"/>
            </a:br>
            <a:r>
              <a:rPr lang="it-IT" sz="4400" smtClean="0"/>
              <a:t> difetto di consenso informato</a:t>
            </a:r>
          </a:p>
        </p:txBody>
      </p:sp>
      <p:sp>
        <p:nvSpPr>
          <p:cNvPr id="101379" name="Rectangle 3"/>
          <p:cNvSpPr>
            <a:spLocks noGrp="1"/>
          </p:cNvSpPr>
          <p:nvPr>
            <p:ph type="body" idx="1"/>
          </p:nvPr>
        </p:nvSpPr>
        <p:spPr/>
        <p:txBody>
          <a:bodyPr/>
          <a:lstStyle/>
          <a:p>
            <a:pPr>
              <a:lnSpc>
                <a:spcPct val="70000"/>
              </a:lnSpc>
            </a:pPr>
            <a:r>
              <a:rPr lang="it-IT" sz="2400" b="1" smtClean="0"/>
              <a:t>Corte di Cassazione 12 giugno 2023, Ord. n. 16633</a:t>
            </a:r>
          </a:p>
          <a:p>
            <a:pPr>
              <a:lnSpc>
                <a:spcPct val="70000"/>
              </a:lnSpc>
            </a:pPr>
            <a:r>
              <a:rPr lang="it-IT" b="1" smtClean="0"/>
              <a:t>asportazione di un'ernia discale</a:t>
            </a:r>
            <a:r>
              <a:rPr lang="it-IT" smtClean="0"/>
              <a:t> in ospedale di Bolzano, intervento eseguito correttamente.</a:t>
            </a:r>
          </a:p>
          <a:p>
            <a:pPr>
              <a:lnSpc>
                <a:spcPct val="70000"/>
              </a:lnSpc>
            </a:pPr>
            <a:r>
              <a:rPr lang="it-IT" smtClean="0"/>
              <a:t>aggravamento nei mesi successivi della sintomatologia dolorosa,  dovuta a </a:t>
            </a:r>
            <a:r>
              <a:rPr lang="it-IT" i="1" smtClean="0"/>
              <a:t>reazione cicatriziale</a:t>
            </a:r>
            <a:r>
              <a:rPr lang="it-IT" smtClean="0"/>
              <a:t> </a:t>
            </a:r>
            <a:r>
              <a:rPr lang="it-IT" i="1" smtClean="0"/>
              <a:t>incongrua</a:t>
            </a:r>
            <a:r>
              <a:rPr lang="it-IT" smtClean="0"/>
              <a:t> determinata da fattori di predisposizione individuale del paziente, modulo di consenso informato sottoscritto. </a:t>
            </a:r>
          </a:p>
          <a:p>
            <a:pPr>
              <a:lnSpc>
                <a:spcPct val="70000"/>
              </a:lnSpc>
              <a:buFont typeface="Calibri" pitchFamily="34" charset="0"/>
              <a:buNone/>
            </a:pPr>
            <a:r>
              <a:rPr lang="it-IT" smtClean="0"/>
              <a:t>	difetta la prova che fosse stata fornita all'istante adeguata e completa informazione anche sulle possibili complicanze dell'intervento (pur correttamente eseguito). </a:t>
            </a:r>
          </a:p>
          <a:p>
            <a:pPr>
              <a:lnSpc>
                <a:spcPct val="70000"/>
              </a:lnSpc>
            </a:pPr>
            <a:r>
              <a:rPr lang="it-IT" smtClean="0"/>
              <a:t>la formazione di fibromi o aderenze chirurgiche in caso di interventi quale quello per cui è causa ha ‘un'incidenza statistica bassissima, pari al 5%.’ La Cassazione esclude che il 5% sia incidenza ‘bassissima’, la complicanza avrebbe dovuto essere fatta oggetto di informazione.</a:t>
            </a:r>
          </a:p>
          <a:p>
            <a:pPr>
              <a:lnSpc>
                <a:spcPct val="70000"/>
              </a:lnSpc>
            </a:pPr>
            <a:endParaRPr lang="it-IT"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EF8CA73-F046-48FF-8C3E-D1C96B3431DA}" type="slidenum">
              <a:rPr lang="it-IT" altLang="it-IT"/>
              <a:pPr>
                <a:defRPr/>
              </a:pPr>
              <a:t>32</a:t>
            </a:fld>
            <a:endParaRPr lang="it-IT" altLang="it-IT"/>
          </a:p>
        </p:txBody>
      </p:sp>
      <p:sp>
        <p:nvSpPr>
          <p:cNvPr id="102402"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Operazione corretta, consenso informato corretto</a:t>
            </a:r>
          </a:p>
        </p:txBody>
      </p:sp>
      <p:sp>
        <p:nvSpPr>
          <p:cNvPr id="102403" name="Rectangle 3"/>
          <p:cNvSpPr>
            <a:spLocks noGrp="1"/>
          </p:cNvSpPr>
          <p:nvPr>
            <p:ph type="body" idx="1"/>
          </p:nvPr>
        </p:nvSpPr>
        <p:spPr/>
        <p:txBody>
          <a:bodyPr/>
          <a:lstStyle/>
          <a:p>
            <a:r>
              <a:rPr lang="it-IT" smtClean="0"/>
              <a:t>Il Tribunale di Viterbo, sentenza del 10 febbraio 2020, n. 196. Per un aborto interno, una donna si sottoponeva ad intervento di revisione uterina, ma, nell’esecuzione dell’operazione, subiva la perforazione dell’utero e seguivano complicanze.</a:t>
            </a:r>
          </a:p>
          <a:p>
            <a:r>
              <a:rPr lang="it-IT" smtClean="0"/>
              <a:t>Difetta la prova che le conseguenze negative dell’intervento siano derivate da un errore del sanitario o da altre condotte, ascrivibili alla struttura.</a:t>
            </a:r>
          </a:p>
          <a:p>
            <a:r>
              <a:rPr lang="it-IT" smtClean="0"/>
              <a:t>La domanda è respinta perché si è verificato proprio ciò che è stato prospettato come rischio dell’operazione. Vi è l’acquisizione del consenso informato: la paziente – un medico - espresse il suo consenso all’intervento chirurgico, dopo essere stata informata delle caratteristiche dell’operazione e dei pericoli che sarebbero potuti derivare, quali il sanguinamento e la perforazione.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1D081DA-8C0A-420D-A1CA-3B91B04BFAD3}" type="slidenum">
              <a:rPr lang="it-IT" altLang="it-IT"/>
              <a:pPr>
                <a:defRPr/>
              </a:pPr>
              <a:t>4</a:t>
            </a:fld>
            <a:endParaRPr lang="it-IT" altLang="it-IT"/>
          </a:p>
        </p:txBody>
      </p:sp>
      <p:sp>
        <p:nvSpPr>
          <p:cNvPr id="79874"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La prospettiva scientifica sulla malattia</a:t>
            </a:r>
          </a:p>
        </p:txBody>
      </p:sp>
      <p:sp>
        <p:nvSpPr>
          <p:cNvPr id="79875" name="Rectangle 3"/>
          <p:cNvSpPr>
            <a:spLocks noGrp="1"/>
          </p:cNvSpPr>
          <p:nvPr>
            <p:ph type="body" idx="1"/>
          </p:nvPr>
        </p:nvSpPr>
        <p:spPr/>
        <p:txBody>
          <a:bodyPr/>
          <a:lstStyle/>
          <a:p>
            <a:endParaRPr lang="it-IT" smtClean="0"/>
          </a:p>
          <a:p>
            <a:r>
              <a:rPr lang="it-IT" sz="2800" i="1" smtClean="0"/>
              <a:t>Il medico</a:t>
            </a:r>
            <a:r>
              <a:rPr lang="it-IT" sz="2800" smtClean="0"/>
              <a:t>: un modello scientifico di malattia, di taglio biomedico - alcuni indicatori biomedici sono fuori norma. Un’azione biochimica o fisica li riporterà ad un equilibrio accettabile (tutte le malattie rispondono a questo modello ?)</a:t>
            </a:r>
          </a:p>
          <a:p>
            <a:endParaRPr lang="it-IT" sz="2800" smtClean="0"/>
          </a:p>
          <a:p>
            <a:r>
              <a:rPr lang="it-IT" sz="2800" smtClean="0"/>
              <a:t>…Ma la stessa medicina da sempre riflette sui modelli di salute e di malattia… </a:t>
            </a:r>
          </a:p>
          <a:p>
            <a:endParaRPr lang="it-IT"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E5F9387-1337-4651-A860-FE7EC55CA00C}" type="slidenum">
              <a:rPr lang="it-IT" altLang="it-IT"/>
              <a:pPr>
                <a:defRPr/>
              </a:pPr>
              <a:t>5</a:t>
            </a:fld>
            <a:endParaRPr lang="it-IT" altLang="it-IT"/>
          </a:p>
        </p:txBody>
      </p:sp>
      <p:sp>
        <p:nvSpPr>
          <p:cNvPr id="80898"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La prospettiva del paziente</a:t>
            </a:r>
          </a:p>
        </p:txBody>
      </p:sp>
      <p:sp>
        <p:nvSpPr>
          <p:cNvPr id="80899" name="Rectangle 3"/>
          <p:cNvSpPr>
            <a:spLocks noGrp="1"/>
          </p:cNvSpPr>
          <p:nvPr>
            <p:ph type="body" idx="1"/>
          </p:nvPr>
        </p:nvSpPr>
        <p:spPr/>
        <p:txBody>
          <a:bodyPr/>
          <a:lstStyle/>
          <a:p>
            <a:pPr>
              <a:lnSpc>
                <a:spcPct val="70000"/>
              </a:lnSpc>
            </a:pPr>
            <a:endParaRPr lang="it-IT" smtClean="0"/>
          </a:p>
          <a:p>
            <a:pPr algn="just" eaLnBrk="1" hangingPunct="1">
              <a:lnSpc>
                <a:spcPct val="70000"/>
              </a:lnSpc>
            </a:pPr>
            <a:r>
              <a:rPr lang="it-IT" sz="2600" smtClean="0"/>
              <a:t>Il malato si domanda…. quale sarà la sua sorte, quale l’esito del trattamento, quanta sofferenza comporterà, quali i rischi e i benefici rispetto alla propria situazione, come cambierà la propria vita</a:t>
            </a:r>
          </a:p>
          <a:p>
            <a:pPr>
              <a:lnSpc>
                <a:spcPct val="70000"/>
              </a:lnSpc>
            </a:pPr>
            <a:r>
              <a:rPr lang="it-IT" sz="2600" i="1" smtClean="0"/>
              <a:t>Il paziente</a:t>
            </a:r>
            <a:r>
              <a:rPr lang="it-IT" sz="2600" smtClean="0"/>
              <a:t> ha dunque in primo luogo mente un modello di malattia biopsicosociale.</a:t>
            </a:r>
          </a:p>
          <a:p>
            <a:pPr>
              <a:lnSpc>
                <a:spcPct val="70000"/>
              </a:lnSpc>
            </a:pPr>
            <a:r>
              <a:rPr lang="it-IT" sz="2600" smtClean="0"/>
              <a:t> È un modello meno riduzionista, in cui contano, ad esempio, le relazioni che il paziente coltiva e il suo vissuto. Alcune decisioni del paziente potrebbero essere prese proprio sulla base di questo vissuto.</a:t>
            </a:r>
          </a:p>
          <a:p>
            <a:pPr>
              <a:lnSpc>
                <a:spcPct val="70000"/>
              </a:lnSpc>
            </a:pPr>
            <a:endParaRPr lang="it-IT" sz="26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694BC27-5CD9-48FC-8A41-D182CE9CFA0C}" type="slidenum">
              <a:rPr lang="it-IT" altLang="it-IT"/>
              <a:pPr>
                <a:defRPr/>
              </a:pPr>
              <a:t>6</a:t>
            </a:fld>
            <a:endParaRPr lang="it-IT" altLang="it-IT"/>
          </a:p>
        </p:txBody>
      </p:sp>
      <p:sp>
        <p:nvSpPr>
          <p:cNvPr id="81922"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Quale parte ha il diritto in questo scenario? </a:t>
            </a:r>
          </a:p>
        </p:txBody>
      </p:sp>
      <p:sp>
        <p:nvSpPr>
          <p:cNvPr id="81923" name="Rectangle 3"/>
          <p:cNvSpPr>
            <a:spLocks noGrp="1"/>
          </p:cNvSpPr>
          <p:nvPr>
            <p:ph type="body" idx="1"/>
          </p:nvPr>
        </p:nvSpPr>
        <p:spPr/>
        <p:txBody>
          <a:bodyPr/>
          <a:lstStyle/>
          <a:p>
            <a:endParaRPr lang="it-IT" smtClean="0"/>
          </a:p>
          <a:p>
            <a:r>
              <a:rPr lang="it-IT" sz="2800" smtClean="0"/>
              <a:t>La nostra Costituzione accoglie il principio personalistico, le ricadute sono puntuali, anche in tema di consenso informato, come si ricava dalle </a:t>
            </a:r>
            <a:r>
              <a:rPr lang="it-IT" sz="2800" b="1" smtClean="0"/>
              <a:t>Legge 22 dicembre 2017 , n. 219, Norme in materia di consenso informato e di disposizioni anticipate di trattamento, </a:t>
            </a:r>
            <a:r>
              <a:rPr lang="it-IT" sz="2800" smtClean="0"/>
              <a:t>che costituisce il testo principale in materia</a:t>
            </a:r>
            <a:r>
              <a:rPr lang="it-IT" sz="2800" b="1" smtClean="0"/>
              <a:t>  e come afferma il codice di deontologia medica nella sua versione in vigore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FDF49A4-7ED8-469D-8B3A-A5E035FFFD34}" type="slidenum">
              <a:rPr lang="it-IT" altLang="it-IT"/>
              <a:pPr>
                <a:defRPr/>
              </a:pPr>
              <a:t>7</a:t>
            </a:fld>
            <a:endParaRPr lang="it-IT" altLang="it-IT"/>
          </a:p>
        </p:txBody>
      </p:sp>
      <p:sp>
        <p:nvSpPr>
          <p:cNvPr id="82946" name="Rectangle 2"/>
          <p:cNvSpPr>
            <a:spLocks noChangeArrowheads="1"/>
          </p:cNvSpPr>
          <p:nvPr>
            <p:ph type="title"/>
          </p:nvPr>
        </p:nvSpPr>
        <p:spPr bwMode="auto">
          <a:noFill/>
        </p:spPr>
        <p:txBody>
          <a:bodyPr wrap="square" numCol="1" anchorCtr="0" compatLnSpc="1">
            <a:prstTxWarp prst="textNoShape">
              <a:avLst/>
            </a:prstTxWarp>
          </a:bodyPr>
          <a:lstStyle/>
          <a:p>
            <a:r>
              <a:rPr lang="it-IT" smtClean="0"/>
              <a:t>La cura</a:t>
            </a:r>
          </a:p>
        </p:txBody>
      </p:sp>
      <p:sp>
        <p:nvSpPr>
          <p:cNvPr id="82947" name="Rectangle 3"/>
          <p:cNvSpPr>
            <a:spLocks noGrp="1"/>
          </p:cNvSpPr>
          <p:nvPr>
            <p:ph type="body" idx="1"/>
          </p:nvPr>
        </p:nvSpPr>
        <p:spPr/>
        <p:txBody>
          <a:bodyPr/>
          <a:lstStyle/>
          <a:p>
            <a:endParaRPr lang="it-IT" sz="2400" smtClean="0"/>
          </a:p>
          <a:p>
            <a:r>
              <a:rPr lang="it-IT" sz="2400" smtClean="0"/>
              <a:t>«</a:t>
            </a:r>
            <a:r>
              <a:rPr lang="it-IT" sz="2400" i="1" smtClean="0"/>
              <a:t>La “cura” non è più (...) un principio autoritativo, un’entità astratta, oggettivata, misteriosa o sacra, calata o imposta dall’alto o dall’esterno (…), ma si declina e si struttura, secondo un fondamentale principium individuationis</a:t>
            </a:r>
            <a:r>
              <a:rPr lang="it-IT" sz="2400" smtClean="0"/>
              <a:t> </a:t>
            </a:r>
            <a:r>
              <a:rPr lang="it-IT" sz="2400" i="1" smtClean="0"/>
              <a:t>che è espressione del valore personalistico tutelato dalla Costituzione, in base ai bisogni, alle richieste, alle aspettative, alla concezione stessa che della vita ha il paziente</a:t>
            </a:r>
            <a:r>
              <a:rPr lang="it-IT" sz="2400" smtClean="0"/>
              <a:t>» </a:t>
            </a:r>
          </a:p>
          <a:p>
            <a:r>
              <a:rPr lang="it-IT" smtClean="0"/>
              <a:t>Consiglio di Stato, Sez. III, 2.9.2014, n. 4460, in </a:t>
            </a:r>
            <a:r>
              <a:rPr lang="it-IT" i="1" smtClean="0"/>
              <a:t>Nuova giur. civ. comm.</a:t>
            </a:r>
            <a:r>
              <a:rPr lang="it-IT" smtClean="0"/>
              <a:t>, 2015, I, 72 (caso Englaro)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3"/>
          <p:cNvSpPr>
            <a:spLocks noGrp="1"/>
          </p:cNvSpPr>
          <p:nvPr>
            <p:ph type="sldNum" sz="quarter" idx="12"/>
          </p:nvPr>
        </p:nvSpPr>
        <p:spPr/>
        <p:txBody>
          <a:bodyPr/>
          <a:lstStyle/>
          <a:p>
            <a:pPr>
              <a:defRPr/>
            </a:pPr>
            <a:fld id="{3CEC255F-6124-4A5D-A8D0-63E51E3C60A2}" type="slidenum">
              <a:rPr lang="it-IT" altLang="it-IT"/>
              <a:pPr>
                <a:defRPr/>
              </a:pPr>
              <a:t>8</a:t>
            </a:fld>
            <a:endParaRPr lang="it-IT" altLang="it-IT"/>
          </a:p>
        </p:txBody>
      </p:sp>
      <p:sp>
        <p:nvSpPr>
          <p:cNvPr id="2" name="Titolo 1"/>
          <p:cNvSpPr>
            <a:spLocks noGrp="1"/>
          </p:cNvSpPr>
          <p:nvPr>
            <p:ph type="title" idx="4294967295"/>
          </p:nvPr>
        </p:nvSpPr>
        <p:spPr/>
        <p:txBody>
          <a:bodyPr/>
          <a:lstStyle/>
          <a:p>
            <a:pPr eaLnBrk="1" fontAlgn="auto" hangingPunct="1">
              <a:spcAft>
                <a:spcPts val="0"/>
              </a:spcAft>
              <a:defRPr/>
            </a:pPr>
            <a:r>
              <a:rPr lang="it-IT" dirty="0" smtClean="0">
                <a:solidFill>
                  <a:schemeClr val="tx1">
                    <a:lumMod val="75000"/>
                    <a:lumOff val="25000"/>
                  </a:schemeClr>
                </a:solidFill>
              </a:rPr>
              <a:t>Il consenso: libero e informato</a:t>
            </a:r>
            <a:endParaRPr lang="it-IT" dirty="0">
              <a:solidFill>
                <a:schemeClr val="tx1">
                  <a:lumMod val="75000"/>
                  <a:lumOff val="25000"/>
                </a:schemeClr>
              </a:solidFill>
            </a:endParaRPr>
          </a:p>
        </p:txBody>
      </p:sp>
      <p:sp>
        <p:nvSpPr>
          <p:cNvPr id="76803" name="Segnaposto contenuto 2"/>
          <p:cNvSpPr>
            <a:spLocks noGrp="1"/>
          </p:cNvSpPr>
          <p:nvPr>
            <p:ph idx="4294967295"/>
          </p:nvPr>
        </p:nvSpPr>
        <p:spPr/>
        <p:txBody>
          <a:bodyPr/>
          <a:lstStyle/>
          <a:p>
            <a:pPr algn="just" eaLnBrk="1" hangingPunct="1"/>
            <a:r>
              <a:rPr lang="it-IT" sz="2800" smtClean="0"/>
              <a:t>Legge 22 dicembre 2017 , n. 219, Norme in materia di consenso informato e di disposizioni anticipate di trattamento. art. 1</a:t>
            </a:r>
          </a:p>
          <a:p>
            <a:pPr algn="just" eaLnBrk="1" hangingPunct="1"/>
            <a:r>
              <a:rPr lang="it-IT" sz="2800" smtClean="0"/>
              <a:t>«</a:t>
            </a:r>
            <a:r>
              <a:rPr lang="it-IT" sz="2800" b="1" smtClean="0"/>
              <a:t>nessun trattamento sanitario può  essere iniziato o proseguito se privo  del </a:t>
            </a:r>
            <a:r>
              <a:rPr lang="it-IT" sz="2800" b="1" i="1" smtClean="0"/>
              <a:t>consenso libero e informato </a:t>
            </a:r>
            <a:r>
              <a:rPr lang="it-IT" sz="2800" b="1" smtClean="0"/>
              <a:t>della persona interessata</a:t>
            </a:r>
            <a:r>
              <a:rPr lang="it-IT" sz="2800" smtClean="0"/>
              <a:t>, tranne che nei casi espressamente previsti dalla legge» </a:t>
            </a:r>
          </a:p>
          <a:p>
            <a:pPr algn="just" eaLnBrk="1" hangingPunct="1"/>
            <a:r>
              <a:rPr lang="it-IT" sz="2800" smtClean="0"/>
              <a:t>La eventuale deroga al principio deve quindi essere </a:t>
            </a:r>
            <a:r>
              <a:rPr lang="it-IT" sz="2800" i="1" smtClean="0"/>
              <a:t>stabilita per legge</a:t>
            </a:r>
            <a:r>
              <a:rPr lang="it-IT" sz="2800" smtClean="0"/>
              <a:t> </a:t>
            </a:r>
          </a:p>
          <a:p>
            <a:pPr algn="just" eaLnBrk="1" hangingPunct="1"/>
            <a:endParaRPr lang="it-IT" sz="2800" smtClean="0"/>
          </a:p>
        </p:txBody>
      </p:sp>
      <p:sp>
        <p:nvSpPr>
          <p:cNvPr id="4" name="Segnaposto numero diapositiva 3"/>
          <p:cNvSpPr txBox="1">
            <a:spLocks noGrp="1"/>
          </p:cNvSpPr>
          <p:nvPr/>
        </p:nvSpPr>
        <p:spPr>
          <a:xfrm>
            <a:off x="7424738" y="6459538"/>
            <a:ext cx="984250" cy="365125"/>
          </a:xfrm>
          <a:prstGeom prst="rect">
            <a:avLst/>
          </a:prstGeom>
          <a:noFill/>
        </p:spPr>
        <p:txBody>
          <a:bodyPr anchor="ctr"/>
          <a:lstStyle/>
          <a:p>
            <a:pPr algn="r" eaLnBrk="0" hangingPunct="0">
              <a:defRPr/>
            </a:pPr>
            <a:fld id="{8E3824F7-5C30-4B5E-B4E4-FA4B7E0CC8AC}" type="slidenum">
              <a:rPr lang="it-IT" altLang="it-IT" sz="1050">
                <a:solidFill>
                  <a:srgbClr val="FFFFFF"/>
                </a:solidFill>
                <a:cs typeface="Arial" panose="020B0604020202020204" pitchFamily="34" charset="0"/>
              </a:rPr>
              <a:pPr algn="r" eaLnBrk="0" hangingPunct="0">
                <a:defRPr/>
              </a:pPr>
              <a:t>8</a:t>
            </a:fld>
            <a:endParaRPr lang="it-IT" altLang="it-IT" sz="1050">
              <a:solidFill>
                <a:srgbClr val="FFFFFF"/>
              </a:solidFill>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A444751-6849-4A8D-841B-6E71B56CC10F}" type="slidenum">
              <a:rPr lang="it-IT" altLang="it-IT"/>
              <a:pPr>
                <a:defRPr/>
              </a:pPr>
              <a:t>9</a:t>
            </a:fld>
            <a:endParaRPr lang="it-IT" altLang="it-IT"/>
          </a:p>
        </p:txBody>
      </p:sp>
      <p:sp>
        <p:nvSpPr>
          <p:cNvPr id="2" name="Titolo 1"/>
          <p:cNvSpPr>
            <a:spLocks noGrp="1"/>
          </p:cNvSpPr>
          <p:nvPr>
            <p:ph type="title"/>
          </p:nvPr>
        </p:nvSpPr>
        <p:spPr>
          <a:xfrm>
            <a:off x="822325" y="287338"/>
            <a:ext cx="7543800" cy="1054100"/>
          </a:xfrm>
        </p:spPr>
        <p:txBody>
          <a:bodyPr>
            <a:normAutofit fontScale="90000"/>
          </a:bodyPr>
          <a:lstStyle/>
          <a:p>
            <a:pPr eaLnBrk="1" fontAlgn="auto" hangingPunct="1">
              <a:spcAft>
                <a:spcPts val="0"/>
              </a:spcAft>
              <a:defRPr/>
            </a:pPr>
            <a:r>
              <a:rPr lang="it-IT" dirty="0" smtClean="0">
                <a:solidFill>
                  <a:schemeClr val="tx1">
                    <a:lumMod val="75000"/>
                    <a:lumOff val="25000"/>
                  </a:schemeClr>
                </a:solidFill>
              </a:rPr>
              <a:t>L’estensione del consenso informato</a:t>
            </a:r>
            <a:endParaRPr lang="it-IT" dirty="0">
              <a:solidFill>
                <a:schemeClr val="tx1">
                  <a:lumMod val="75000"/>
                  <a:lumOff val="25000"/>
                </a:schemeClr>
              </a:solidFill>
            </a:endParaRPr>
          </a:p>
        </p:txBody>
      </p:sp>
      <p:sp>
        <p:nvSpPr>
          <p:cNvPr id="60418" name="Segnaposto contenuto 2"/>
          <p:cNvSpPr>
            <a:spLocks noGrp="1"/>
          </p:cNvSpPr>
          <p:nvPr>
            <p:ph idx="1"/>
          </p:nvPr>
        </p:nvSpPr>
        <p:spPr>
          <a:xfrm>
            <a:off x="822325" y="1773238"/>
            <a:ext cx="7543800" cy="4248150"/>
          </a:xfrm>
        </p:spPr>
        <p:txBody>
          <a:bodyPr/>
          <a:lstStyle/>
          <a:p>
            <a:pPr algn="just" eaLnBrk="1" hangingPunct="1"/>
            <a:r>
              <a:rPr lang="it-IT" sz="2300" smtClean="0"/>
              <a:t>Per il caso di trattamenti che il paziente non può né accettare, né rifiutare per le </a:t>
            </a:r>
            <a:r>
              <a:rPr lang="it-IT" sz="2300" i="1" smtClean="0"/>
              <a:t>condizioni di incapacità che si prospettano. </a:t>
            </a:r>
          </a:p>
          <a:p>
            <a:pPr algn="just" eaLnBrk="1" hangingPunct="1"/>
            <a:r>
              <a:rPr lang="it-IT" sz="2300" smtClean="0"/>
              <a:t>Nel rispetto del principio della necessità di consenso informato, la legge prevede allora due possibilità:</a:t>
            </a:r>
          </a:p>
          <a:p>
            <a:pPr algn="just" eaLnBrk="1" hangingPunct="1"/>
            <a:r>
              <a:rPr lang="it-IT" sz="2300" smtClean="0"/>
              <a:t>a) la </a:t>
            </a:r>
            <a:r>
              <a:rPr lang="it-IT" sz="2300" u="sng" smtClean="0"/>
              <a:t>pianificazione condivisa</a:t>
            </a:r>
            <a:r>
              <a:rPr lang="it-IT" sz="2300" smtClean="0"/>
              <a:t> delle cure da praticare per patologie croniche e invalidanti a carattere evolutivo e prognosi infausta</a:t>
            </a:r>
          </a:p>
          <a:p>
            <a:pPr algn="just" eaLnBrk="1" hangingPunct="1"/>
            <a:r>
              <a:rPr lang="it-IT" sz="2300" smtClean="0"/>
              <a:t> b) le </a:t>
            </a:r>
            <a:r>
              <a:rPr lang="it-IT" sz="2300" u="sng" smtClean="0"/>
              <a:t>disposizioni anticipate di trattamento, relative a accertamenti diagnostici, scelte terapeutiche, singoli trattamenti sanitari</a:t>
            </a:r>
            <a:r>
              <a:rPr lang="it-IT" sz="2300" smtClean="0"/>
              <a:t> (nomina di un fifuciario)</a:t>
            </a:r>
          </a:p>
          <a:p>
            <a:pPr algn="just" eaLnBrk="1" hangingPunct="1"/>
            <a:r>
              <a:rPr lang="it-IT" sz="2300" smtClean="0"/>
              <a:t>Si tratta di articolazioni del principio del consenso (sia pure anticipato).</a:t>
            </a:r>
          </a:p>
        </p:txBody>
      </p:sp>
      <p:sp>
        <p:nvSpPr>
          <p:cNvPr id="4" name="Segnaposto numero diapositiva 3"/>
          <p:cNvSpPr txBox="1">
            <a:spLocks noGrp="1"/>
          </p:cNvSpPr>
          <p:nvPr/>
        </p:nvSpPr>
        <p:spPr>
          <a:xfrm>
            <a:off x="7424738" y="6459538"/>
            <a:ext cx="984250" cy="365125"/>
          </a:xfrm>
          <a:prstGeom prst="rect">
            <a:avLst/>
          </a:prstGeom>
          <a:noFill/>
        </p:spPr>
        <p:txBody>
          <a:bodyPr anchor="ctr"/>
          <a:lstStyle/>
          <a:p>
            <a:pPr algn="r" eaLnBrk="0" hangingPunct="0">
              <a:defRPr/>
            </a:pPr>
            <a:fld id="{D10769A4-1438-4BA5-8DBD-4EBAAD61741D}" type="slidenum">
              <a:rPr lang="it-IT" altLang="it-IT" sz="1050">
                <a:solidFill>
                  <a:srgbClr val="FFFFFF"/>
                </a:solidFill>
                <a:cs typeface="Arial" panose="020B0604020202020204" pitchFamily="34" charset="0"/>
              </a:rPr>
              <a:pPr algn="r" eaLnBrk="0" hangingPunct="0">
                <a:defRPr/>
              </a:pPr>
              <a:t>9</a:t>
            </a:fld>
            <a:endParaRPr lang="it-IT" altLang="it-IT" sz="1050">
              <a:solidFill>
                <a:srgbClr val="FFFFFF"/>
              </a:solidFill>
              <a:cs typeface="Arial" panose="020B0604020202020204" pitchFamily="34" charset="0"/>
            </a:endParaRPr>
          </a:p>
        </p:txBody>
      </p:sp>
    </p:spTree>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9874</TotalTime>
  <Words>2407</Words>
  <Application>Microsoft Office PowerPoint</Application>
  <PresentationFormat>Presentazione su schermo (4:3)</PresentationFormat>
  <Paragraphs>138</Paragraphs>
  <Slides>32</Slides>
  <Notes>0</Notes>
  <HiddenSlides>0</HiddenSlides>
  <MMClips>0</MMClips>
  <ScaleCrop>false</ScaleCrop>
  <HeadingPairs>
    <vt:vector size="6" baseType="variant">
      <vt:variant>
        <vt:lpstr>Caratteri utilizzati</vt:lpstr>
      </vt:variant>
      <vt:variant>
        <vt:i4>4</vt:i4>
      </vt:variant>
      <vt:variant>
        <vt:lpstr>Modello struttura</vt:lpstr>
      </vt:variant>
      <vt:variant>
        <vt:i4>7</vt:i4>
      </vt:variant>
      <vt:variant>
        <vt:lpstr>Titoli diapositive</vt:lpstr>
      </vt:variant>
      <vt:variant>
        <vt:i4>32</vt:i4>
      </vt:variant>
    </vt:vector>
  </HeadingPairs>
  <TitlesOfParts>
    <vt:vector size="43" baseType="lpstr">
      <vt:lpstr>Verdana</vt:lpstr>
      <vt:lpstr>Arial</vt:lpstr>
      <vt:lpstr>Calibri Light</vt:lpstr>
      <vt:lpstr>Calibri</vt:lpstr>
      <vt:lpstr>Retrospettivo</vt:lpstr>
      <vt:lpstr>Retrospettivo</vt:lpstr>
      <vt:lpstr>Retrospettivo</vt:lpstr>
      <vt:lpstr>Retrospettivo</vt:lpstr>
      <vt:lpstr>Retrospettivo</vt:lpstr>
      <vt:lpstr>Retrospettivo</vt:lpstr>
      <vt:lpstr>Retrospettivo</vt:lpstr>
      <vt:lpstr>Michele Graziadei Dipartimento di giurisprudenza Università degli studi di Torino</vt:lpstr>
      <vt:lpstr>Medico e malato </vt:lpstr>
      <vt:lpstr>Il modello medico di malattia</vt:lpstr>
      <vt:lpstr>La prospettiva scientifica sulla malattia</vt:lpstr>
      <vt:lpstr>La prospettiva del paziente</vt:lpstr>
      <vt:lpstr>Quale parte ha il diritto in questo scenario? </vt:lpstr>
      <vt:lpstr>La cura</vt:lpstr>
      <vt:lpstr>Il consenso: libero e informato</vt:lpstr>
      <vt:lpstr>L’estensione del consenso informato</vt:lpstr>
      <vt:lpstr>Art. 1 comma 3 l. 2019/2017</vt:lpstr>
      <vt:lpstr>Art. 1 comma 3 l. 2019/2017</vt:lpstr>
      <vt:lpstr>Art. 1, comma 2 L. 2019/2017</vt:lpstr>
      <vt:lpstr>Il consenso informato come riflesso dell’autonomia</vt:lpstr>
      <vt:lpstr>Il consenso informato e la relazione di cura e di fiducia</vt:lpstr>
      <vt:lpstr>L’onere di documentazione</vt:lpstr>
      <vt:lpstr>Il principio del consenso, e il paziente incapace: le varie ipotesi</vt:lpstr>
      <vt:lpstr>Dissenso tra medico e rappresentante legale rispetto alle cure di un minore</vt:lpstr>
      <vt:lpstr>Nel caso di altri soggetti affetti da incapacità</vt:lpstr>
      <vt:lpstr>Amministrazione di sostegno</vt:lpstr>
      <vt:lpstr>Casi particolari: TSO</vt:lpstr>
      <vt:lpstr>TSO: le modalità</vt:lpstr>
      <vt:lpstr>TSO i limiti stabiliti dalla legge:</vt:lpstr>
      <vt:lpstr>PMA e consenso informato</vt:lpstr>
      <vt:lpstr>Consenso alla PMA: è revocabile ?</vt:lpstr>
      <vt:lpstr>Considerazioni di carattere generali in giurisprudenza</vt:lpstr>
      <vt:lpstr>La modulistica (i)</vt:lpstr>
      <vt:lpstr>La modulistica (II)</vt:lpstr>
      <vt:lpstr>Consenso informato e assicurazione</vt:lpstr>
      <vt:lpstr>Le carenze dell’ospedale</vt:lpstr>
      <vt:lpstr>Una mancata diagnosi</vt:lpstr>
      <vt:lpstr>Operazione corretta,  difetto di consenso informato</vt:lpstr>
      <vt:lpstr>Operazione corretta, consenso informato corretto</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Michele Graziadei</dc:title>
  <dc:creator>michele</dc:creator>
  <cp:lastModifiedBy>michele</cp:lastModifiedBy>
  <cp:revision>123</cp:revision>
  <dcterms:created xsi:type="dcterms:W3CDTF">2020-11-15T20:35:46Z</dcterms:created>
  <dcterms:modified xsi:type="dcterms:W3CDTF">2024-02-25T17:40:48Z</dcterms:modified>
</cp:coreProperties>
</file>